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205509\AppData\Local\Microsoft\Windows\Temporary%20Internet%20Files\Content.Outlook\AVHQ7UKZ\Fiscal_ROU_EU28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205509\AppData\Local\Microsoft\Windows\Temporary%20Internet%20Files\Content.Outlook\AVHQ7UKZ\Fiscal_ROU_EU28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205509\AppData\Local\Microsoft\Windows\Temporary%20Internet%20Files\Content.Outlook\AVHQ7UKZ\Fiscal_ROU_EU28%20(3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772872007030104E-2"/>
          <c:y val="2.8761237392852756E-2"/>
          <c:w val="0.8812696135755308"/>
          <c:h val="0.72477544473607469"/>
        </c:manualLayout>
      </c:layout>
      <c:lineChart>
        <c:grouping val="standard"/>
        <c:varyColors val="0"/>
        <c:ser>
          <c:idx val="0"/>
          <c:order val="0"/>
          <c:tx>
            <c:strRef>
              <c:f>Graph!$A$3</c:f>
              <c:strCache>
                <c:ptCount val="1"/>
                <c:pt idx="0">
                  <c:v>Total general government expenditure (% PIB)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4"/>
              <c:layout>
                <c:manualLayout>
                  <c:x val="-1.6666718640367974E-2"/>
                  <c:y val="-6.481481481481489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Expenditure</a:t>
                    </a:r>
                    <a:r>
                      <a:rPr lang="en-US" baseline="0"/>
                      <a:t> </a:t>
                    </a:r>
                    <a:endParaRPr lang="en-US"/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Graph!$B$2:$P$2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Graph!$B$3:$P$3</c:f>
              <c:numCache>
                <c:formatCode>General</c:formatCode>
                <c:ptCount val="15"/>
                <c:pt idx="0">
                  <c:v>38.4</c:v>
                </c:pt>
                <c:pt idx="1">
                  <c:v>36.1</c:v>
                </c:pt>
                <c:pt idx="2">
                  <c:v>34.9</c:v>
                </c:pt>
                <c:pt idx="3">
                  <c:v>33.200000000000003</c:v>
                </c:pt>
                <c:pt idx="4">
                  <c:v>33.4</c:v>
                </c:pt>
                <c:pt idx="5">
                  <c:v>33.4</c:v>
                </c:pt>
                <c:pt idx="6">
                  <c:v>35.299999999999997</c:v>
                </c:pt>
                <c:pt idx="7">
                  <c:v>38.200000000000003</c:v>
                </c:pt>
                <c:pt idx="8">
                  <c:v>38.799999999999997</c:v>
                </c:pt>
                <c:pt idx="9">
                  <c:v>40.6</c:v>
                </c:pt>
                <c:pt idx="10">
                  <c:v>39.6</c:v>
                </c:pt>
                <c:pt idx="11">
                  <c:v>39.1</c:v>
                </c:pt>
                <c:pt idx="12">
                  <c:v>36.5</c:v>
                </c:pt>
                <c:pt idx="13">
                  <c:v>35.200000000000003</c:v>
                </c:pt>
                <c:pt idx="14">
                  <c:v>34.9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Graph!$A$4</c:f>
              <c:strCache>
                <c:ptCount val="1"/>
                <c:pt idx="0">
                  <c:v>Total general government revenue (% PIB)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3"/>
              <c:layout>
                <c:manualLayout>
                  <c:x val="-2.1122112211221122E-2"/>
                  <c:y val="2.77777777777777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Revenue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Graph!$B$2:$P$2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Graph!$B$4:$P$4</c:f>
              <c:numCache>
                <c:formatCode>General</c:formatCode>
                <c:ptCount val="15"/>
                <c:pt idx="0">
                  <c:v>33.799999999999997</c:v>
                </c:pt>
                <c:pt idx="1">
                  <c:v>32.6</c:v>
                </c:pt>
                <c:pt idx="2">
                  <c:v>32.9</c:v>
                </c:pt>
                <c:pt idx="3">
                  <c:v>31.7</c:v>
                </c:pt>
                <c:pt idx="4">
                  <c:v>32.200000000000003</c:v>
                </c:pt>
                <c:pt idx="5">
                  <c:v>32.299999999999997</c:v>
                </c:pt>
                <c:pt idx="6">
                  <c:v>33.1</c:v>
                </c:pt>
                <c:pt idx="7">
                  <c:v>35.4</c:v>
                </c:pt>
                <c:pt idx="8">
                  <c:v>33.200000000000003</c:v>
                </c:pt>
                <c:pt idx="9">
                  <c:v>31.5</c:v>
                </c:pt>
                <c:pt idx="10">
                  <c:v>32.700000000000003</c:v>
                </c:pt>
                <c:pt idx="11">
                  <c:v>33.700000000000003</c:v>
                </c:pt>
                <c:pt idx="12">
                  <c:v>33.299999999999997</c:v>
                </c:pt>
                <c:pt idx="13">
                  <c:v>33</c:v>
                </c:pt>
                <c:pt idx="14">
                  <c:v>33.5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7026488"/>
        <c:axId val="397026872"/>
      </c:lineChart>
      <c:catAx>
        <c:axId val="397026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 sz="1050">
                    <a:solidFill>
                      <a:schemeClr val="tx1"/>
                    </a:solidFill>
                  </a:rPr>
                  <a:t>%</a:t>
                </a:r>
                <a:r>
                  <a:rPr lang="ro-RO" sz="1050" baseline="0">
                    <a:solidFill>
                      <a:schemeClr val="tx1"/>
                    </a:solidFill>
                  </a:rPr>
                  <a:t> </a:t>
                </a:r>
                <a:r>
                  <a:rPr lang="en-US" sz="1050" baseline="0">
                    <a:solidFill>
                      <a:schemeClr val="tx1"/>
                    </a:solidFill>
                  </a:rPr>
                  <a:t>GDP</a:t>
                </a:r>
                <a:endParaRPr lang="en-US" sz="105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6.9301611869486704E-2"/>
              <c:y val="7.7823676564944377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026872"/>
        <c:crosses val="autoZero"/>
        <c:auto val="1"/>
        <c:lblAlgn val="ctr"/>
        <c:lblOffset val="100"/>
        <c:noMultiLvlLbl val="0"/>
      </c:catAx>
      <c:valAx>
        <c:axId val="397026872"/>
        <c:scaling>
          <c:orientation val="minMax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0264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61779020666606"/>
          <c:y val="9.7766419548433639E-2"/>
          <c:w val="0.89538226942338772"/>
          <c:h val="0.61510956139779172"/>
        </c:manualLayout>
      </c:layout>
      <c:barChart>
        <c:barDir val="col"/>
        <c:grouping val="clustered"/>
        <c:varyColors val="0"/>
        <c:ser>
          <c:idx val="0"/>
          <c:order val="0"/>
          <c:tx>
            <c:v>Revenue</c:v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dPt>
            <c:idx val="1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30"/>
            <c:invertIfNegative val="0"/>
            <c:bubble3D val="0"/>
            <c:spPr>
              <a:solidFill>
                <a:srgbClr val="C00000"/>
              </a:solidFill>
              <a:ln w="25400">
                <a:noFill/>
              </a:ln>
            </c:spPr>
          </c:dPt>
          <c:cat>
            <c:strRef>
              <c:f>Graph!$A$9:$A$40</c:f>
              <c:strCache>
                <c:ptCount val="32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France</c:v>
                </c:pt>
                <c:pt idx="4">
                  <c:v>Belgium</c:v>
                </c:pt>
                <c:pt idx="5">
                  <c:v>Sweden</c:v>
                </c:pt>
                <c:pt idx="6">
                  <c:v>Austria</c:v>
                </c:pt>
                <c:pt idx="7">
                  <c:v>Italy</c:v>
                </c:pt>
                <c:pt idx="8">
                  <c:v>Hungary</c:v>
                </c:pt>
                <c:pt idx="9">
                  <c:v>Greece</c:v>
                </c:pt>
                <c:pt idx="10">
                  <c:v>Iceland</c:v>
                </c:pt>
                <c:pt idx="11">
                  <c:v>EU28</c:v>
                </c:pt>
                <c:pt idx="12">
                  <c:v>Slovenia</c:v>
                </c:pt>
                <c:pt idx="13">
                  <c:v>Germany </c:v>
                </c:pt>
                <c:pt idx="14">
                  <c:v>Portugal</c:v>
                </c:pt>
                <c:pt idx="15">
                  <c:v>Netherlands</c:v>
                </c:pt>
                <c:pt idx="16">
                  <c:v>Luxembourg</c:v>
                </c:pt>
                <c:pt idx="17">
                  <c:v>Croatia</c:v>
                </c:pt>
                <c:pt idx="18">
                  <c:v>Malta</c:v>
                </c:pt>
                <c:pt idx="19">
                  <c:v>Czech Republic</c:v>
                </c:pt>
                <c:pt idx="20">
                  <c:v>Cyprus</c:v>
                </c:pt>
                <c:pt idx="21">
                  <c:v>Slovakia</c:v>
                </c:pt>
                <c:pt idx="22">
                  <c:v>Poland</c:v>
                </c:pt>
                <c:pt idx="23">
                  <c:v>Estonia</c:v>
                </c:pt>
                <c:pt idx="24">
                  <c:v>Spain</c:v>
                </c:pt>
                <c:pt idx="25">
                  <c:v>United Kingdom</c:v>
                </c:pt>
                <c:pt idx="26">
                  <c:v>Bulgaria</c:v>
                </c:pt>
                <c:pt idx="27">
                  <c:v>Latvia</c:v>
                </c:pt>
                <c:pt idx="28">
                  <c:v>Ireland</c:v>
                </c:pt>
                <c:pt idx="29">
                  <c:v>Lithuania</c:v>
                </c:pt>
                <c:pt idx="30">
                  <c:v>Romania</c:v>
                </c:pt>
                <c:pt idx="31">
                  <c:v>Switzerland</c:v>
                </c:pt>
              </c:strCache>
            </c:strRef>
          </c:cat>
          <c:val>
            <c:numRef>
              <c:f>Graph!$B$9:$B$40</c:f>
              <c:numCache>
                <c:formatCode>General</c:formatCode>
                <c:ptCount val="32"/>
                <c:pt idx="0">
                  <c:v>58.4</c:v>
                </c:pt>
                <c:pt idx="1">
                  <c:v>54.9</c:v>
                </c:pt>
                <c:pt idx="2">
                  <c:v>54.7</c:v>
                </c:pt>
                <c:pt idx="3">
                  <c:v>53.6</c:v>
                </c:pt>
                <c:pt idx="4">
                  <c:v>52</c:v>
                </c:pt>
                <c:pt idx="5">
                  <c:v>50.1</c:v>
                </c:pt>
                <c:pt idx="6">
                  <c:v>50</c:v>
                </c:pt>
                <c:pt idx="7">
                  <c:v>48.2</c:v>
                </c:pt>
                <c:pt idx="8">
                  <c:v>47.4</c:v>
                </c:pt>
                <c:pt idx="9">
                  <c:v>46.4</c:v>
                </c:pt>
                <c:pt idx="10">
                  <c:v>45.6</c:v>
                </c:pt>
                <c:pt idx="11">
                  <c:v>45.2</c:v>
                </c:pt>
                <c:pt idx="12">
                  <c:v>44.8</c:v>
                </c:pt>
                <c:pt idx="13">
                  <c:v>44.6</c:v>
                </c:pt>
                <c:pt idx="14">
                  <c:v>44.5</c:v>
                </c:pt>
                <c:pt idx="15">
                  <c:v>43.9</c:v>
                </c:pt>
                <c:pt idx="16">
                  <c:v>43.8</c:v>
                </c:pt>
                <c:pt idx="17">
                  <c:v>42.6</c:v>
                </c:pt>
                <c:pt idx="18">
                  <c:v>41.9</c:v>
                </c:pt>
                <c:pt idx="19">
                  <c:v>40.6</c:v>
                </c:pt>
                <c:pt idx="20">
                  <c:v>40.4</c:v>
                </c:pt>
                <c:pt idx="21">
                  <c:v>38.9</c:v>
                </c:pt>
                <c:pt idx="22">
                  <c:v>38.799999999999997</c:v>
                </c:pt>
                <c:pt idx="23">
                  <c:v>38.700000000000003</c:v>
                </c:pt>
                <c:pt idx="24">
                  <c:v>38.6</c:v>
                </c:pt>
                <c:pt idx="25">
                  <c:v>38.200000000000003</c:v>
                </c:pt>
                <c:pt idx="26">
                  <c:v>36.299999999999997</c:v>
                </c:pt>
                <c:pt idx="27">
                  <c:v>35.6</c:v>
                </c:pt>
                <c:pt idx="28">
                  <c:v>34.4</c:v>
                </c:pt>
                <c:pt idx="29">
                  <c:v>34.1</c:v>
                </c:pt>
                <c:pt idx="30">
                  <c:v>33.5</c:v>
                </c:pt>
                <c:pt idx="31">
                  <c:v>33.5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7127064"/>
        <c:axId val="397132568"/>
      </c:barChart>
      <c:catAx>
        <c:axId val="3971270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 sz="1050" b="0" i="0" baseline="0">
                    <a:solidFill>
                      <a:schemeClr val="tx1"/>
                    </a:solidFill>
                    <a:effectLst/>
                  </a:rPr>
                  <a:t>% </a:t>
                </a:r>
                <a:r>
                  <a:rPr lang="en-US" sz="1050" b="0" i="0" baseline="0">
                    <a:solidFill>
                      <a:schemeClr val="tx1"/>
                    </a:solidFill>
                    <a:effectLst/>
                  </a:rPr>
                  <a:t>GDP</a:t>
                </a:r>
                <a:endParaRPr lang="en-US" sz="1050">
                  <a:solidFill>
                    <a:schemeClr val="tx1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1.0335794768698102E-2"/>
              <c:y val="1.191079185277279E-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132568"/>
        <c:crosses val="autoZero"/>
        <c:auto val="1"/>
        <c:lblAlgn val="ctr"/>
        <c:lblOffset val="100"/>
        <c:noMultiLvlLbl val="0"/>
      </c:catAx>
      <c:valAx>
        <c:axId val="397132568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1270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145259315113086E-2"/>
          <c:y val="0.12413032498788895"/>
          <c:w val="0.8950931758530184"/>
          <c:h val="0.6005186023945235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cat>
            <c:strRef>
              <c:f>Graph!$A$79:$A$110</c:f>
              <c:strCache>
                <c:ptCount val="32"/>
                <c:pt idx="0">
                  <c:v>Estonia</c:v>
                </c:pt>
                <c:pt idx="1">
                  <c:v>Romania</c:v>
                </c:pt>
                <c:pt idx="2">
                  <c:v>Sweden</c:v>
                </c:pt>
                <c:pt idx="3">
                  <c:v>Latvia</c:v>
                </c:pt>
                <c:pt idx="4">
                  <c:v>Hungary</c:v>
                </c:pt>
                <c:pt idx="5">
                  <c:v>Slovenia</c:v>
                </c:pt>
                <c:pt idx="6">
                  <c:v>Norway</c:v>
                </c:pt>
                <c:pt idx="7">
                  <c:v>Bulgaria</c:v>
                </c:pt>
                <c:pt idx="8">
                  <c:v>Finland</c:v>
                </c:pt>
                <c:pt idx="9">
                  <c:v>Poland</c:v>
                </c:pt>
                <c:pt idx="10">
                  <c:v>France</c:v>
                </c:pt>
                <c:pt idx="11">
                  <c:v>Denmark</c:v>
                </c:pt>
                <c:pt idx="12">
                  <c:v>Croatia</c:v>
                </c:pt>
                <c:pt idx="13">
                  <c:v>Lithuania</c:v>
                </c:pt>
                <c:pt idx="14">
                  <c:v>Netherlands</c:v>
                </c:pt>
                <c:pt idx="15">
                  <c:v>Czech Republic</c:v>
                </c:pt>
                <c:pt idx="16">
                  <c:v>Luxembourg</c:v>
                </c:pt>
                <c:pt idx="17">
                  <c:v>Slovakia</c:v>
                </c:pt>
                <c:pt idx="18">
                  <c:v>EU 28</c:v>
                </c:pt>
                <c:pt idx="19">
                  <c:v>Austria</c:v>
                </c:pt>
                <c:pt idx="20">
                  <c:v>Switzerland</c:v>
                </c:pt>
                <c:pt idx="21">
                  <c:v>Iceland</c:v>
                </c:pt>
                <c:pt idx="22">
                  <c:v>Greece</c:v>
                </c:pt>
                <c:pt idx="23">
                  <c:v>Malta</c:v>
                </c:pt>
                <c:pt idx="24">
                  <c:v>United Kingdom</c:v>
                </c:pt>
                <c:pt idx="25">
                  <c:v>Italy</c:v>
                </c:pt>
                <c:pt idx="26">
                  <c:v>Belgium</c:v>
                </c:pt>
                <c:pt idx="27">
                  <c:v>Germany</c:v>
                </c:pt>
                <c:pt idx="28">
                  <c:v>Portugal</c:v>
                </c:pt>
                <c:pt idx="29">
                  <c:v>Spain</c:v>
                </c:pt>
                <c:pt idx="30">
                  <c:v>Cyprus</c:v>
                </c:pt>
                <c:pt idx="31">
                  <c:v>Ireland</c:v>
                </c:pt>
              </c:strCache>
            </c:strRef>
          </c:cat>
          <c:val>
            <c:numRef>
              <c:f>Graph!$B$79:$B$110</c:f>
              <c:numCache>
                <c:formatCode>General</c:formatCode>
                <c:ptCount val="32"/>
                <c:pt idx="0">
                  <c:v>5.5</c:v>
                </c:pt>
                <c:pt idx="1">
                  <c:v>4.5999999999999996</c:v>
                </c:pt>
                <c:pt idx="2">
                  <c:v>4.5</c:v>
                </c:pt>
                <c:pt idx="3">
                  <c:v>4.4000000000000004</c:v>
                </c:pt>
                <c:pt idx="4">
                  <c:v>4.4000000000000004</c:v>
                </c:pt>
                <c:pt idx="5">
                  <c:v>4.3</c:v>
                </c:pt>
                <c:pt idx="6">
                  <c:v>4.3</c:v>
                </c:pt>
                <c:pt idx="7">
                  <c:v>4.2</c:v>
                </c:pt>
                <c:pt idx="8">
                  <c:v>4.2</c:v>
                </c:pt>
                <c:pt idx="9">
                  <c:v>4.0999999999999996</c:v>
                </c:pt>
                <c:pt idx="10">
                  <c:v>4</c:v>
                </c:pt>
                <c:pt idx="11">
                  <c:v>3.7</c:v>
                </c:pt>
                <c:pt idx="12">
                  <c:v>3.7</c:v>
                </c:pt>
                <c:pt idx="13">
                  <c:v>3.7</c:v>
                </c:pt>
                <c:pt idx="14">
                  <c:v>3.6</c:v>
                </c:pt>
                <c:pt idx="15">
                  <c:v>3.5</c:v>
                </c:pt>
                <c:pt idx="16">
                  <c:v>3.5</c:v>
                </c:pt>
                <c:pt idx="17">
                  <c:v>3.1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2.8</c:v>
                </c:pt>
                <c:pt idx="22">
                  <c:v>2.7</c:v>
                </c:pt>
                <c:pt idx="23">
                  <c:v>2.7</c:v>
                </c:pt>
                <c:pt idx="24">
                  <c:v>2.7</c:v>
                </c:pt>
                <c:pt idx="25">
                  <c:v>2.4</c:v>
                </c:pt>
                <c:pt idx="26">
                  <c:v>2.2000000000000002</c:v>
                </c:pt>
                <c:pt idx="27">
                  <c:v>2.2000000000000002</c:v>
                </c:pt>
                <c:pt idx="28">
                  <c:v>2.2000000000000002</c:v>
                </c:pt>
                <c:pt idx="29">
                  <c:v>2.1</c:v>
                </c:pt>
                <c:pt idx="30">
                  <c:v>2</c:v>
                </c:pt>
                <c:pt idx="31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4967952"/>
        <c:axId val="314968344"/>
      </c:barChart>
      <c:catAx>
        <c:axId val="31496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968344"/>
        <c:crosses val="autoZero"/>
        <c:auto val="1"/>
        <c:lblAlgn val="ctr"/>
        <c:lblOffset val="100"/>
        <c:noMultiLvlLbl val="0"/>
      </c:catAx>
      <c:valAx>
        <c:axId val="314968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>
                    <a:solidFill>
                      <a:sysClr val="windowText" lastClr="000000"/>
                    </a:solidFill>
                  </a:rPr>
                  <a:t>% GDP</a:t>
                </a:r>
              </a:p>
            </c:rich>
          </c:tx>
          <c:layout>
            <c:manualLayout>
              <c:xMode val="edge"/>
              <c:yMode val="edge"/>
              <c:x val="8.3725798011512302E-3"/>
              <c:y val="1.6466765183763794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9679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A532-B6EF-45B7-807B-0F2327B897B3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4883-5675-4592-B6E8-DDCEB5BE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8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A532-B6EF-45B7-807B-0F2327B897B3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4883-5675-4592-B6E8-DDCEB5BE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9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A532-B6EF-45B7-807B-0F2327B897B3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4883-5675-4592-B6E8-DDCEB5BE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6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A532-B6EF-45B7-807B-0F2327B897B3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4883-5675-4592-B6E8-DDCEB5BE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7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A532-B6EF-45B7-807B-0F2327B897B3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4883-5675-4592-B6E8-DDCEB5BE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4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A532-B6EF-45B7-807B-0F2327B897B3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4883-5675-4592-B6E8-DDCEB5BE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9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A532-B6EF-45B7-807B-0F2327B897B3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4883-5675-4592-B6E8-DDCEB5BE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5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A532-B6EF-45B7-807B-0F2327B897B3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4883-5675-4592-B6E8-DDCEB5BE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1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A532-B6EF-45B7-807B-0F2327B897B3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4883-5675-4592-B6E8-DDCEB5BE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A532-B6EF-45B7-807B-0F2327B897B3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4883-5675-4592-B6E8-DDCEB5BE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3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A532-B6EF-45B7-807B-0F2327B897B3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4883-5675-4592-B6E8-DDCEB5BE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8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8A532-B6EF-45B7-807B-0F2327B897B3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24883-5675-4592-B6E8-DDCEB5BE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6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sz="4800" b="1" dirty="0" smtClean="0"/>
              <a:t>Politica</a:t>
            </a:r>
            <a:r>
              <a:rPr lang="en-US" sz="4800" b="1" dirty="0" smtClean="0"/>
              <a:t> </a:t>
            </a:r>
            <a:r>
              <a:rPr lang="en-US" sz="4800" b="1" dirty="0" err="1"/>
              <a:t>fiscală</a:t>
            </a:r>
            <a:r>
              <a:rPr lang="en-US" sz="4800" b="1" dirty="0"/>
              <a:t> </a:t>
            </a:r>
            <a:r>
              <a:rPr lang="en-US" sz="4800" b="1" dirty="0" err="1"/>
              <a:t>și</a:t>
            </a:r>
            <a:r>
              <a:rPr lang="en-US" sz="4800" b="1" dirty="0"/>
              <a:t> </a:t>
            </a:r>
            <a:r>
              <a:rPr lang="en-US" sz="4800" b="1" dirty="0" err="1" smtClean="0"/>
              <a:t>reformele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structurale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C</a:t>
            </a:r>
            <a:r>
              <a:rPr lang="ro-RO" b="1" dirty="0" smtClean="0"/>
              <a:t>ătălin Păuna</a:t>
            </a:r>
            <a:endParaRPr lang="en-US" b="1" dirty="0" smtClean="0"/>
          </a:p>
          <a:p>
            <a:r>
              <a:rPr lang="en-US" b="1" dirty="0" err="1" smtClean="0"/>
              <a:t>Banca</a:t>
            </a:r>
            <a:r>
              <a:rPr lang="en-US" b="1" dirty="0" smtClean="0"/>
              <a:t> </a:t>
            </a:r>
            <a:r>
              <a:rPr lang="en-US" b="1" dirty="0" err="1" smtClean="0"/>
              <a:t>Mondial</a:t>
            </a:r>
            <a:r>
              <a:rPr lang="ro-RO" b="1" dirty="0" smtClean="0"/>
              <a:t>ă</a:t>
            </a:r>
            <a:endParaRPr lang="en-US" b="1" dirty="0" smtClean="0"/>
          </a:p>
          <a:p>
            <a:endParaRPr lang="en-US" dirty="0"/>
          </a:p>
          <a:p>
            <a:r>
              <a:rPr lang="en-US" dirty="0" smtClean="0"/>
              <a:t>Cursdeguvernare.ro</a:t>
            </a:r>
          </a:p>
          <a:p>
            <a:r>
              <a:rPr lang="en-US" dirty="0" err="1" smtClean="0"/>
              <a:t>Banca</a:t>
            </a:r>
            <a:r>
              <a:rPr lang="en-US" dirty="0" smtClean="0"/>
              <a:t> </a:t>
            </a:r>
            <a:r>
              <a:rPr lang="en-US" dirty="0" smtClean="0"/>
              <a:t>Na</a:t>
            </a:r>
            <a:r>
              <a:rPr lang="ro-RO" dirty="0" smtClean="0"/>
              <a:t>ț</a:t>
            </a:r>
            <a:r>
              <a:rPr lang="en-US" dirty="0" err="1" smtClean="0"/>
              <a:t>ional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smtClean="0"/>
              <a:t>Rom</a:t>
            </a:r>
            <a:r>
              <a:rPr lang="ro-RO" dirty="0" smtClean="0"/>
              <a:t>â</a:t>
            </a:r>
            <a:r>
              <a:rPr lang="en-US" dirty="0" err="1" smtClean="0"/>
              <a:t>niei</a:t>
            </a:r>
            <a:r>
              <a:rPr lang="en-US" dirty="0" smtClean="0"/>
              <a:t>, </a:t>
            </a:r>
            <a:r>
              <a:rPr lang="en-US" dirty="0" err="1" smtClean="0"/>
              <a:t>Bucure</a:t>
            </a:r>
            <a:r>
              <a:rPr lang="ro-RO" dirty="0" smtClean="0"/>
              <a:t>ș</a:t>
            </a:r>
            <a:r>
              <a:rPr lang="en-US" dirty="0" err="1" smtClean="0"/>
              <a:t>ti</a:t>
            </a:r>
            <a:r>
              <a:rPr lang="en-US" dirty="0" smtClean="0"/>
              <a:t>, 28 </a:t>
            </a:r>
            <a:r>
              <a:rPr lang="en-US" dirty="0" err="1" smtClean="0"/>
              <a:t>octombrie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48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Cuprins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Ce </a:t>
            </a:r>
            <a:r>
              <a:rPr lang="en-US" b="1" dirty="0" err="1" smtClean="0"/>
              <a:t>sunt</a:t>
            </a:r>
            <a:r>
              <a:rPr lang="en-US" b="1" dirty="0" smtClean="0"/>
              <a:t> </a:t>
            </a:r>
            <a:r>
              <a:rPr lang="en-US" b="1" dirty="0" err="1" smtClean="0"/>
              <a:t>reformele</a:t>
            </a:r>
            <a:r>
              <a:rPr lang="en-US" b="1" dirty="0" smtClean="0"/>
              <a:t> </a:t>
            </a:r>
            <a:r>
              <a:rPr lang="en-US" b="1" dirty="0" err="1" smtClean="0"/>
              <a:t>structurale</a:t>
            </a:r>
            <a:r>
              <a:rPr lang="en-US" b="1" dirty="0" smtClean="0"/>
              <a:t>?</a:t>
            </a:r>
          </a:p>
          <a:p>
            <a:pPr marL="514350" indent="-514350">
              <a:buAutoNum type="arabicPeriod"/>
            </a:pPr>
            <a:r>
              <a:rPr lang="en-US" b="1" dirty="0" err="1" smtClean="0"/>
              <a:t>Reforma</a:t>
            </a:r>
            <a:r>
              <a:rPr lang="en-US" b="1" dirty="0" smtClean="0"/>
              <a:t> </a:t>
            </a:r>
            <a:r>
              <a:rPr lang="ro-RO" b="1" dirty="0" smtClean="0"/>
              <a:t>î</a:t>
            </a:r>
            <a:r>
              <a:rPr lang="en-US" b="1" dirty="0" err="1" smtClean="0"/>
              <a:t>ntreprinderilor</a:t>
            </a:r>
            <a:r>
              <a:rPr lang="en-US" b="1" dirty="0" smtClean="0"/>
              <a:t> </a:t>
            </a:r>
            <a:r>
              <a:rPr lang="en-US" b="1" dirty="0" smtClean="0"/>
              <a:t>de stat</a:t>
            </a:r>
          </a:p>
          <a:p>
            <a:pPr marL="514350" indent="-514350">
              <a:buAutoNum type="arabicPeriod"/>
            </a:pPr>
            <a:r>
              <a:rPr lang="en-US" b="1" dirty="0" err="1" smtClean="0"/>
              <a:t>Reforma</a:t>
            </a:r>
            <a:r>
              <a:rPr lang="en-US" b="1" dirty="0" smtClean="0"/>
              <a:t> </a:t>
            </a:r>
            <a:r>
              <a:rPr lang="en-US" b="1" dirty="0" err="1" smtClean="0"/>
              <a:t>finan</a:t>
            </a:r>
            <a:r>
              <a:rPr lang="ro-RO" b="1" dirty="0" smtClean="0"/>
              <a:t>ț</a:t>
            </a:r>
            <a:r>
              <a:rPr lang="en-US" b="1" dirty="0" err="1" smtClean="0"/>
              <a:t>elor</a:t>
            </a:r>
            <a:r>
              <a:rPr lang="en-US" b="1" dirty="0" smtClean="0"/>
              <a:t> </a:t>
            </a:r>
            <a:r>
              <a:rPr lang="en-US" b="1" dirty="0" err="1" smtClean="0"/>
              <a:t>publice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36678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 </a:t>
            </a:r>
            <a:r>
              <a:rPr lang="en-US" b="1" dirty="0" err="1" smtClean="0"/>
              <a:t>sunt</a:t>
            </a:r>
            <a:r>
              <a:rPr lang="en-US" b="1" dirty="0" smtClean="0"/>
              <a:t> </a:t>
            </a:r>
            <a:r>
              <a:rPr lang="en-US" b="1" dirty="0" err="1" smtClean="0"/>
              <a:t>reformele</a:t>
            </a:r>
            <a:r>
              <a:rPr lang="en-US" b="1" dirty="0" smtClean="0"/>
              <a:t> </a:t>
            </a:r>
            <a:r>
              <a:rPr lang="en-US" b="1" dirty="0" err="1" smtClean="0"/>
              <a:t>structurale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690688"/>
            <a:ext cx="6238104" cy="45865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o-RO" sz="2000" b="1" dirty="0" smtClean="0"/>
              <a:t>C</a:t>
            </a:r>
            <a:r>
              <a:rPr lang="ro-RO" sz="1800" b="1" dirty="0" smtClean="0"/>
              <a:t>omisia </a:t>
            </a:r>
            <a:r>
              <a:rPr lang="ro-RO" sz="1800" b="1" dirty="0" smtClean="0"/>
              <a:t>Europeană</a:t>
            </a:r>
            <a:r>
              <a:rPr lang="en-US" sz="1800" b="1" dirty="0" smtClean="0"/>
              <a:t>: </a:t>
            </a:r>
            <a:r>
              <a:rPr lang="en-US" sz="1800" dirty="0" err="1" smtClean="0"/>
              <a:t>Reformele</a:t>
            </a:r>
            <a:r>
              <a:rPr lang="en-US" sz="1800" dirty="0" smtClean="0"/>
              <a:t> structural</a:t>
            </a:r>
            <a:r>
              <a:rPr lang="ro-RO" sz="1800" dirty="0" smtClean="0"/>
              <a:t>e</a:t>
            </a:r>
            <a:r>
              <a:rPr lang="en-US" sz="1800" dirty="0" smtClean="0"/>
              <a:t> </a:t>
            </a:r>
            <a:r>
              <a:rPr lang="en-US" sz="1800" dirty="0" err="1" smtClean="0"/>
              <a:t>sunt</a:t>
            </a:r>
            <a:r>
              <a:rPr lang="en-US" sz="1800" dirty="0" smtClean="0"/>
              <a:t> </a:t>
            </a:r>
            <a:r>
              <a:rPr lang="en-US" sz="1800" dirty="0" err="1" smtClean="0"/>
              <a:t>politici</a:t>
            </a:r>
            <a:r>
              <a:rPr lang="en-US" sz="1800" dirty="0" smtClean="0"/>
              <a:t> </a:t>
            </a:r>
            <a:r>
              <a:rPr lang="ro-RO" sz="1800" dirty="0" smtClean="0"/>
              <a:t>publice prin </a:t>
            </a:r>
            <a:r>
              <a:rPr lang="en-US" sz="1800" dirty="0" smtClean="0"/>
              <a:t>care</a:t>
            </a:r>
            <a:r>
              <a:rPr lang="ro-RO" sz="1800" dirty="0" smtClean="0"/>
              <a:t> se reduc sau </a:t>
            </a:r>
            <a:r>
              <a:rPr lang="ro-RO" sz="1800" dirty="0" smtClean="0"/>
              <a:t>elimină </a:t>
            </a:r>
            <a:r>
              <a:rPr lang="ro-RO" sz="1800" dirty="0" smtClean="0"/>
              <a:t>obstacolele din calea motoarelor </a:t>
            </a:r>
            <a:r>
              <a:rPr lang="ro-RO" sz="1800" dirty="0" smtClean="0"/>
              <a:t>creșterii </a:t>
            </a:r>
            <a:r>
              <a:rPr lang="ro-RO" sz="1800" dirty="0" smtClean="0"/>
              <a:t>economice prin liberalizarea </a:t>
            </a:r>
            <a:r>
              <a:rPr lang="ro-RO" sz="1800" dirty="0" smtClean="0"/>
              <a:t>piețelor </a:t>
            </a:r>
            <a:r>
              <a:rPr lang="ro-RO" sz="1800" dirty="0" smtClean="0"/>
              <a:t>muncii, produselor </a:t>
            </a:r>
            <a:r>
              <a:rPr lang="ro-RO" sz="1800" dirty="0" smtClean="0"/>
              <a:t>și </a:t>
            </a:r>
            <a:r>
              <a:rPr lang="ro-RO" sz="1800" dirty="0" smtClean="0"/>
              <a:t>serviciilor, </a:t>
            </a:r>
            <a:r>
              <a:rPr lang="ro-RO" sz="1800" dirty="0" smtClean="0"/>
              <a:t>încurajând </a:t>
            </a:r>
            <a:r>
              <a:rPr lang="ro-RO" sz="1800" dirty="0" smtClean="0"/>
              <a:t>crearea de locuri de </a:t>
            </a:r>
            <a:r>
              <a:rPr lang="ro-RO" sz="1800" dirty="0" smtClean="0"/>
              <a:t>muncă, investițiile și îmbunătățind </a:t>
            </a:r>
            <a:r>
              <a:rPr lang="ro-RO" sz="1800" dirty="0" smtClean="0"/>
              <a:t>productivitatea. </a:t>
            </a:r>
            <a:endParaRPr lang="en-US" sz="1800" dirty="0" smtClean="0"/>
          </a:p>
          <a:p>
            <a:pPr marL="0" indent="0">
              <a:buNone/>
            </a:pPr>
            <a:r>
              <a:rPr lang="ro-RO" sz="1800" b="1" dirty="0" smtClean="0"/>
              <a:t>Scop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ro-RO" sz="1800" dirty="0" smtClean="0"/>
              <a:t>1. </a:t>
            </a:r>
            <a:r>
              <a:rPr lang="en-US" sz="1800" dirty="0" err="1" smtClean="0"/>
              <a:t>cre</a:t>
            </a:r>
            <a:r>
              <a:rPr lang="ro-RO" sz="1800" dirty="0" smtClean="0"/>
              <a:t>ș</a:t>
            </a:r>
            <a:r>
              <a:rPr lang="en-US" sz="1800" dirty="0" err="1" smtClean="0"/>
              <a:t>terea</a:t>
            </a:r>
            <a:r>
              <a:rPr lang="en-US" sz="1800" dirty="0" smtClean="0"/>
              <a:t> </a:t>
            </a:r>
            <a:r>
              <a:rPr lang="en-US" sz="1800" dirty="0" err="1" smtClean="0"/>
              <a:t>competitivit</a:t>
            </a:r>
            <a:r>
              <a:rPr lang="ro-RO" sz="1800" dirty="0" smtClean="0"/>
              <a:t>ăț</a:t>
            </a:r>
            <a:r>
              <a:rPr lang="en-US" sz="1800" dirty="0" smtClean="0"/>
              <a:t>ii</a:t>
            </a:r>
            <a:r>
              <a:rPr lang="ro-RO" sz="1800" dirty="0" smtClean="0"/>
              <a:t> </a:t>
            </a:r>
            <a:r>
              <a:rPr lang="ro-RO" sz="1800" dirty="0" smtClean="0"/>
              <a:t>unei economii</a:t>
            </a:r>
          </a:p>
          <a:p>
            <a:pPr marL="0" indent="0">
              <a:buNone/>
            </a:pPr>
            <a:r>
              <a:rPr lang="ro-RO" sz="1800" dirty="0" smtClean="0"/>
              <a:t>2. </a:t>
            </a:r>
            <a:r>
              <a:rPr lang="ro-RO" sz="1800" dirty="0" smtClean="0"/>
              <a:t>creșterea </a:t>
            </a:r>
            <a:r>
              <a:rPr lang="ro-RO" sz="1800" dirty="0" smtClean="0"/>
              <a:t>PIB-ului </a:t>
            </a:r>
            <a:r>
              <a:rPr lang="ro-RO" sz="1800" dirty="0" smtClean="0"/>
              <a:t>potențial</a:t>
            </a:r>
            <a:r>
              <a:rPr lang="en-US" sz="1800" dirty="0" smtClean="0"/>
              <a:t> (</a:t>
            </a:r>
            <a:r>
              <a:rPr lang="ro-RO" sz="1800" dirty="0" smtClean="0"/>
              <a:t>ș</a:t>
            </a:r>
            <a:r>
              <a:rPr lang="en-US" sz="1800" dirty="0" smtClean="0"/>
              <a:t>i </a:t>
            </a:r>
            <a:r>
              <a:rPr lang="en-US" sz="1800" dirty="0" err="1" smtClean="0"/>
              <a:t>incas</a:t>
            </a:r>
            <a:r>
              <a:rPr lang="ro-RO" sz="1800" dirty="0" smtClean="0"/>
              <a:t>ăr</a:t>
            </a:r>
            <a:r>
              <a:rPr lang="en-US" sz="1800" dirty="0" smtClean="0"/>
              <a:t>i </a:t>
            </a:r>
            <a:r>
              <a:rPr lang="en-US" sz="1800" dirty="0" err="1" smtClean="0"/>
              <a:t>bugetare</a:t>
            </a:r>
            <a:r>
              <a:rPr lang="en-US" sz="1800" dirty="0" smtClean="0"/>
              <a:t> </a:t>
            </a:r>
            <a:r>
              <a:rPr lang="en-US" sz="1800" dirty="0" err="1" smtClean="0"/>
              <a:t>mai</a:t>
            </a:r>
            <a:r>
              <a:rPr lang="en-US" sz="1800" dirty="0" smtClean="0"/>
              <a:t> </a:t>
            </a:r>
            <a:r>
              <a:rPr lang="en-US" sz="1800" dirty="0" err="1" smtClean="0"/>
              <a:t>mari</a:t>
            </a:r>
            <a:r>
              <a:rPr lang="en-US" sz="1800" dirty="0" smtClean="0"/>
              <a:t>) </a:t>
            </a:r>
            <a:endParaRPr lang="ro-RO" sz="1800" dirty="0" smtClean="0"/>
          </a:p>
          <a:p>
            <a:pPr marL="0" indent="0">
              <a:buNone/>
            </a:pPr>
            <a:r>
              <a:rPr lang="ro-RO" sz="1800" dirty="0" smtClean="0"/>
              <a:t>3. </a:t>
            </a:r>
            <a:r>
              <a:rPr lang="ro-RO" sz="1800" dirty="0" smtClean="0"/>
              <a:t>creșterea capacității </a:t>
            </a:r>
            <a:r>
              <a:rPr lang="ro-RO" sz="1800" dirty="0" smtClean="0"/>
              <a:t>de ajustare</a:t>
            </a:r>
          </a:p>
          <a:p>
            <a:pPr marL="0" indent="0">
              <a:buNone/>
            </a:pPr>
            <a:r>
              <a:rPr lang="ro-RO" sz="1800" b="1" dirty="0" smtClean="0"/>
              <a:t>Reforme structural</a:t>
            </a:r>
            <a:r>
              <a:rPr lang="en-US" sz="1800" b="1" dirty="0" smtClean="0"/>
              <a:t>e</a:t>
            </a:r>
            <a:r>
              <a:rPr lang="en-US" sz="1800" dirty="0" smtClean="0"/>
              <a:t>:</a:t>
            </a:r>
            <a:endParaRPr lang="ro-RO" sz="1800" dirty="0" smtClean="0"/>
          </a:p>
          <a:p>
            <a:r>
              <a:rPr lang="ro-RO" sz="1800" dirty="0"/>
              <a:t>a</a:t>
            </a:r>
            <a:r>
              <a:rPr lang="ro-RO" sz="1800" dirty="0" smtClean="0"/>
              <a:t>locarea mai </a:t>
            </a:r>
            <a:r>
              <a:rPr lang="ro-RO" sz="1800" dirty="0" smtClean="0"/>
              <a:t>eficientă </a:t>
            </a:r>
            <a:r>
              <a:rPr lang="ro-RO" sz="1800" dirty="0" smtClean="0"/>
              <a:t>a resurselor (publice </a:t>
            </a:r>
            <a:r>
              <a:rPr lang="ro-RO" sz="1800" dirty="0" smtClean="0"/>
              <a:t>și </a:t>
            </a:r>
            <a:r>
              <a:rPr lang="ro-RO" sz="1800" dirty="0" smtClean="0"/>
              <a:t>private)</a:t>
            </a:r>
          </a:p>
          <a:p>
            <a:r>
              <a:rPr lang="ro-RO" sz="1800" dirty="0" smtClean="0"/>
              <a:t>se </a:t>
            </a:r>
            <a:r>
              <a:rPr lang="ro-RO" sz="1800" dirty="0" smtClean="0"/>
              <a:t>bazează </a:t>
            </a:r>
            <a:r>
              <a:rPr lang="ro-RO" sz="1800" dirty="0" smtClean="0"/>
              <a:t>pe bune </a:t>
            </a:r>
            <a:r>
              <a:rPr lang="ro-RO" sz="1800" dirty="0" smtClean="0"/>
              <a:t>practici</a:t>
            </a:r>
            <a:r>
              <a:rPr lang="en-US" sz="1800" dirty="0" smtClean="0"/>
              <a:t> </a:t>
            </a:r>
            <a:r>
              <a:rPr lang="en-US" sz="1800" dirty="0" smtClean="0"/>
              <a:t>(OECD, WEF, BM)</a:t>
            </a:r>
            <a:endParaRPr lang="ro-RO" sz="1800" dirty="0" smtClean="0"/>
          </a:p>
          <a:p>
            <a:r>
              <a:rPr lang="ro-RO" sz="1800" dirty="0"/>
              <a:t>e</a:t>
            </a:r>
            <a:r>
              <a:rPr lang="ro-RO" sz="1800" dirty="0" smtClean="0"/>
              <a:t>fectele se </a:t>
            </a:r>
            <a:r>
              <a:rPr lang="ro-RO" sz="1800" dirty="0" smtClean="0"/>
              <a:t>văd după </a:t>
            </a:r>
            <a:r>
              <a:rPr lang="ro-RO" sz="1800" dirty="0" smtClean="0"/>
              <a:t>o </a:t>
            </a:r>
            <a:r>
              <a:rPr lang="ro-RO" sz="1800" dirty="0" smtClean="0"/>
              <a:t>perioadă</a:t>
            </a:r>
            <a:endParaRPr lang="ro-RO" sz="1800" dirty="0" smtClean="0"/>
          </a:p>
          <a:p>
            <a:r>
              <a:rPr lang="ro-RO" sz="1800" dirty="0"/>
              <a:t>s</a:t>
            </a:r>
            <a:r>
              <a:rPr lang="ro-RO" sz="1800" dirty="0" smtClean="0"/>
              <a:t>unt dificil de proiectat </a:t>
            </a:r>
            <a:r>
              <a:rPr lang="ro-RO" sz="1800" dirty="0" smtClean="0"/>
              <a:t>și </a:t>
            </a:r>
            <a:r>
              <a:rPr lang="ro-RO" sz="1800" dirty="0" smtClean="0"/>
              <a:t>implementat</a:t>
            </a:r>
            <a:r>
              <a:rPr lang="en-US" sz="1800" dirty="0" smtClean="0"/>
              <a:t>:</a:t>
            </a:r>
            <a:r>
              <a:rPr lang="ro-RO" sz="1800" dirty="0" smtClean="0"/>
              <a:t> capacitate </a:t>
            </a:r>
            <a:r>
              <a:rPr lang="en-US" sz="1800" dirty="0" err="1" smtClean="0"/>
              <a:t>administrativ</a:t>
            </a:r>
            <a:r>
              <a:rPr lang="ro-RO" sz="1800" dirty="0" smtClean="0"/>
              <a:t>ă </a:t>
            </a:r>
            <a:endParaRPr lang="en-US" sz="1800" dirty="0" smtClean="0"/>
          </a:p>
          <a:p>
            <a:r>
              <a:rPr lang="en-US" sz="1800" dirty="0" err="1"/>
              <a:t>e</a:t>
            </a:r>
            <a:r>
              <a:rPr lang="en-US" sz="1800" dirty="0" err="1" smtClean="0"/>
              <a:t>xemple</a:t>
            </a:r>
            <a:r>
              <a:rPr lang="en-US" sz="1800" dirty="0" smtClean="0"/>
              <a:t>: </a:t>
            </a:r>
            <a:r>
              <a:rPr lang="ro-RO" sz="1800" dirty="0" smtClean="0"/>
              <a:t>reforma </a:t>
            </a:r>
            <a:r>
              <a:rPr lang="ro-RO" sz="1800" dirty="0" smtClean="0"/>
              <a:t>întreprinderilor </a:t>
            </a:r>
            <a:r>
              <a:rPr lang="ro-RO" sz="1800" dirty="0" smtClean="0"/>
              <a:t>de stat</a:t>
            </a:r>
            <a:r>
              <a:rPr lang="en-US" sz="1800" dirty="0" smtClean="0"/>
              <a:t>;</a:t>
            </a:r>
            <a:r>
              <a:rPr lang="ro-RO" sz="1800" dirty="0" smtClean="0"/>
              <a:t> reforma cadastrului</a:t>
            </a:r>
            <a:r>
              <a:rPr lang="en-US" sz="1800" dirty="0" smtClean="0"/>
              <a:t>;</a:t>
            </a:r>
            <a:r>
              <a:rPr lang="ro-RO" sz="1800" dirty="0" smtClean="0"/>
              <a:t> </a:t>
            </a:r>
            <a:r>
              <a:rPr lang="en-US" sz="1800" dirty="0" err="1" smtClean="0"/>
              <a:t>reforma</a:t>
            </a:r>
            <a:r>
              <a:rPr lang="en-US" sz="1800" dirty="0" smtClean="0"/>
              <a:t> </a:t>
            </a:r>
            <a:r>
              <a:rPr lang="en-US" sz="1800" dirty="0" err="1" smtClean="0"/>
              <a:t>finan</a:t>
            </a:r>
            <a:r>
              <a:rPr lang="ro-RO" sz="1800" dirty="0" smtClean="0"/>
              <a:t>ț</a:t>
            </a:r>
            <a:r>
              <a:rPr lang="en-US" sz="1800" dirty="0" err="1" smtClean="0"/>
              <a:t>elor</a:t>
            </a:r>
            <a:r>
              <a:rPr lang="en-US" sz="1800" dirty="0" smtClean="0"/>
              <a:t> </a:t>
            </a:r>
            <a:r>
              <a:rPr lang="en-US" sz="1800" dirty="0" err="1" smtClean="0"/>
              <a:t>publice</a:t>
            </a:r>
            <a:r>
              <a:rPr lang="en-US" sz="1800" dirty="0" smtClean="0"/>
              <a:t>;</a:t>
            </a:r>
            <a:r>
              <a:rPr lang="ro-RO" sz="1800" dirty="0" smtClean="0"/>
              <a:t> </a:t>
            </a:r>
            <a:r>
              <a:rPr lang="en-US" sz="1800" dirty="0" err="1" smtClean="0"/>
              <a:t>reforma</a:t>
            </a:r>
            <a:r>
              <a:rPr lang="en-US" sz="1800" dirty="0" smtClean="0"/>
              <a:t> </a:t>
            </a:r>
            <a:r>
              <a:rPr lang="ro-RO" sz="1800" dirty="0" smtClean="0"/>
              <a:t>sistemului de </a:t>
            </a:r>
            <a:r>
              <a:rPr lang="ro-RO" sz="1800" dirty="0" smtClean="0"/>
              <a:t>asigurări </a:t>
            </a:r>
            <a:r>
              <a:rPr lang="ro-RO" sz="1800" dirty="0" smtClean="0"/>
              <a:t>sociale</a:t>
            </a:r>
            <a:endParaRPr lang="en-US" sz="1800" dirty="0"/>
          </a:p>
        </p:txBody>
      </p:sp>
      <p:pic>
        <p:nvPicPr>
          <p:cNvPr id="5" name="Picture 2" descr="http://ec.europa.eu/economy_finance/images/economic_governance/why_doe_we_need_an_investmetn_plan_e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303" y="1633024"/>
            <a:ext cx="4547286" cy="287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2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Reforma</a:t>
            </a:r>
            <a:r>
              <a:rPr lang="en-US" b="1" dirty="0" smtClean="0"/>
              <a:t> </a:t>
            </a:r>
            <a:r>
              <a:rPr lang="ro-RO" b="1" dirty="0" smtClean="0"/>
              <a:t>î</a:t>
            </a:r>
            <a:r>
              <a:rPr lang="en-US" b="1" dirty="0" err="1" smtClean="0"/>
              <a:t>ntreprinderilor</a:t>
            </a:r>
            <a:r>
              <a:rPr lang="en-US" b="1" dirty="0" smtClean="0"/>
              <a:t> </a:t>
            </a:r>
            <a:r>
              <a:rPr lang="en-US" b="1" dirty="0" smtClean="0"/>
              <a:t>de stat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690688"/>
            <a:ext cx="9277866" cy="4586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De </a:t>
            </a:r>
            <a:r>
              <a:rPr lang="en-US" sz="2400" b="1" dirty="0" err="1" smtClean="0"/>
              <a:t>ce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necesar</a:t>
            </a:r>
            <a:r>
              <a:rPr lang="ro-RO" sz="2400" b="1" dirty="0" smtClean="0"/>
              <a:t>ă</a:t>
            </a:r>
            <a:r>
              <a:rPr lang="en-US" sz="2400" b="1" dirty="0" smtClean="0"/>
              <a:t>?</a:t>
            </a:r>
            <a:endParaRPr lang="en-US" sz="2400" b="1" dirty="0" smtClean="0"/>
          </a:p>
          <a:p>
            <a:r>
              <a:rPr lang="en-US" sz="1800" b="1" dirty="0" smtClean="0"/>
              <a:t>Este un sector </a:t>
            </a:r>
            <a:r>
              <a:rPr lang="ro-RO" sz="1800" b="1" dirty="0" smtClean="0"/>
              <a:t>cu </a:t>
            </a:r>
            <a:r>
              <a:rPr lang="ro-RO" sz="1800" b="1" dirty="0" smtClean="0"/>
              <a:t>potențial </a:t>
            </a:r>
            <a:r>
              <a:rPr lang="en-US" sz="1800" b="1" dirty="0" err="1" smtClean="0"/>
              <a:t>foarte</a:t>
            </a:r>
            <a:r>
              <a:rPr lang="en-US" sz="1800" b="1" dirty="0" smtClean="0"/>
              <a:t> mare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 smtClean="0"/>
              <a:t>299 </a:t>
            </a:r>
            <a:r>
              <a:rPr lang="ro-RO" sz="1400" dirty="0" smtClean="0"/>
              <a:t>î</a:t>
            </a:r>
            <a:r>
              <a:rPr lang="en-US" sz="1400" dirty="0" err="1" smtClean="0"/>
              <a:t>ntreprinderi</a:t>
            </a:r>
            <a:r>
              <a:rPr lang="en-US" sz="1400" dirty="0" smtClean="0"/>
              <a:t> </a:t>
            </a:r>
            <a:r>
              <a:rPr lang="en-US" sz="1400" dirty="0" smtClean="0"/>
              <a:t>de </a:t>
            </a:r>
            <a:r>
              <a:rPr lang="en-US" sz="1400" dirty="0" err="1" smtClean="0"/>
              <a:t>subordonare</a:t>
            </a:r>
            <a:r>
              <a:rPr lang="en-US" sz="1400" dirty="0" smtClean="0"/>
              <a:t> </a:t>
            </a:r>
            <a:r>
              <a:rPr lang="en-US" sz="1400" dirty="0" smtClean="0"/>
              <a:t>central</a:t>
            </a:r>
            <a:r>
              <a:rPr lang="ro-RO" sz="1400" dirty="0" smtClean="0"/>
              <a:t>ă</a:t>
            </a:r>
            <a:endParaRPr lang="en-US" sz="14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ro-RO" sz="1400" dirty="0" smtClean="0"/>
              <a:t>29.8 mld lei capital social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o-RO" sz="1400" dirty="0" smtClean="0"/>
              <a:t>33.8 mld lei </a:t>
            </a:r>
            <a:r>
              <a:rPr lang="ro-RO" sz="1400" dirty="0" smtClean="0"/>
              <a:t>cifră </a:t>
            </a:r>
            <a:r>
              <a:rPr lang="ro-RO" sz="1400" dirty="0" smtClean="0"/>
              <a:t>afaceri </a:t>
            </a:r>
            <a:r>
              <a:rPr lang="ro-RO" sz="1400" dirty="0" smtClean="0"/>
              <a:t>netă </a:t>
            </a:r>
            <a:r>
              <a:rPr lang="ro-RO" sz="1400" dirty="0" smtClean="0"/>
              <a:t>in 2014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o-RO" sz="1400" dirty="0" smtClean="0"/>
              <a:t>210,795 personal angajat</a:t>
            </a:r>
            <a:endParaRPr lang="en-US" sz="14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ro-RO" sz="1400" dirty="0" smtClean="0"/>
              <a:t>p</a:t>
            </a:r>
            <a:r>
              <a:rPr lang="en-US" sz="1400" dirty="0" err="1" smtClean="0"/>
              <a:t>este</a:t>
            </a:r>
            <a:r>
              <a:rPr lang="en-US" sz="1400" dirty="0" smtClean="0"/>
              <a:t> 1,000 de </a:t>
            </a:r>
            <a:r>
              <a:rPr lang="ro-RO" sz="1400" dirty="0" smtClean="0"/>
              <a:t>î</a:t>
            </a:r>
            <a:r>
              <a:rPr lang="en-US" sz="1400" dirty="0" err="1" smtClean="0"/>
              <a:t>ntreprinderi</a:t>
            </a:r>
            <a:r>
              <a:rPr lang="en-US" sz="1400" dirty="0" smtClean="0"/>
              <a:t> </a:t>
            </a:r>
            <a:r>
              <a:rPr lang="ro-RO" sz="1400" dirty="0"/>
              <a:t>î</a:t>
            </a:r>
            <a:r>
              <a:rPr lang="en-US" sz="1400" dirty="0" smtClean="0"/>
              <a:t>n </a:t>
            </a:r>
            <a:r>
              <a:rPr lang="en-US" sz="1400" dirty="0" smtClean="0"/>
              <a:t>total</a:t>
            </a:r>
            <a:endParaRPr lang="ro-RO" sz="1400" dirty="0" smtClean="0"/>
          </a:p>
          <a:p>
            <a:r>
              <a:rPr lang="ro-RO" sz="1800" b="1" dirty="0" smtClean="0"/>
              <a:t>Important contributor la bugetul de stat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o-RO" sz="1400" dirty="0" smtClean="0"/>
              <a:t>2.2 mld lei dividende </a:t>
            </a:r>
            <a:r>
              <a:rPr lang="ro-RO" sz="1400" dirty="0" smtClean="0"/>
              <a:t>către </a:t>
            </a:r>
            <a:r>
              <a:rPr lang="ro-RO" sz="1400" dirty="0" smtClean="0"/>
              <a:t>bugetul de stat </a:t>
            </a:r>
            <a:r>
              <a:rPr lang="ro-RO" sz="1400" dirty="0" smtClean="0"/>
              <a:t>în </a:t>
            </a:r>
            <a:r>
              <a:rPr lang="ro-RO" sz="1400" dirty="0" smtClean="0"/>
              <a:t>2014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o-RO" sz="1400" dirty="0" smtClean="0"/>
              <a:t>unele </a:t>
            </a:r>
            <a:r>
              <a:rPr lang="ro-RO" sz="1400" dirty="0" smtClean="0"/>
              <a:t>încă </a:t>
            </a:r>
            <a:r>
              <a:rPr lang="ro-RO" sz="1400" dirty="0" smtClean="0"/>
              <a:t>sunt pe pierderi </a:t>
            </a:r>
          </a:p>
          <a:p>
            <a:r>
              <a:rPr lang="ro-RO" sz="1800" b="1" dirty="0" smtClean="0"/>
              <a:t>Comportamentul </a:t>
            </a:r>
            <a:r>
              <a:rPr lang="en-US" sz="1800" b="1" dirty="0" err="1" smtClean="0"/>
              <a:t>acestora</a:t>
            </a:r>
            <a:r>
              <a:rPr lang="ro-RO" sz="1800" b="1" dirty="0" smtClean="0"/>
              <a:t> </a:t>
            </a:r>
            <a:r>
              <a:rPr lang="ro-RO" sz="1800" b="1" dirty="0" smtClean="0"/>
              <a:t>influențează funcționarea piețelor și stabilitatea economică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 err="1" smtClean="0"/>
              <a:t>dominante</a:t>
            </a:r>
            <a:r>
              <a:rPr lang="en-US" sz="1400" dirty="0" smtClean="0"/>
              <a:t> in </a:t>
            </a:r>
            <a:r>
              <a:rPr lang="en-US" sz="1400" dirty="0" err="1" smtClean="0"/>
              <a:t>energie</a:t>
            </a:r>
            <a:r>
              <a:rPr lang="en-US" sz="1400" dirty="0" smtClean="0"/>
              <a:t> </a:t>
            </a:r>
            <a:r>
              <a:rPr lang="ro-RO" sz="1400" dirty="0" smtClean="0"/>
              <a:t>ș</a:t>
            </a:r>
            <a:r>
              <a:rPr lang="en-US" sz="1400" dirty="0" smtClean="0"/>
              <a:t>i </a:t>
            </a:r>
            <a:r>
              <a:rPr lang="en-US" sz="1400" dirty="0" err="1" smtClean="0"/>
              <a:t>transporturi</a:t>
            </a:r>
            <a:endParaRPr lang="ro-RO" sz="14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ro-RO" sz="1400" dirty="0" smtClean="0"/>
              <a:t>sursă endemică </a:t>
            </a:r>
            <a:r>
              <a:rPr lang="ro-RO" sz="1400" dirty="0" smtClean="0"/>
              <a:t>de arierate </a:t>
            </a:r>
            <a:r>
              <a:rPr lang="ro-RO" sz="1400" dirty="0" smtClean="0"/>
              <a:t>și </a:t>
            </a:r>
            <a:r>
              <a:rPr lang="ro-RO" sz="1400" dirty="0" smtClean="0"/>
              <a:t>cvasi-deficite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o-RO" sz="1400" dirty="0" smtClean="0"/>
              <a:t>beneficiar</a:t>
            </a:r>
            <a:r>
              <a:rPr lang="en-US" sz="1400" dirty="0" smtClean="0"/>
              <a:t>e</a:t>
            </a:r>
            <a:r>
              <a:rPr lang="ro-RO" sz="1400" dirty="0" smtClean="0"/>
              <a:t> de </a:t>
            </a:r>
            <a:r>
              <a:rPr lang="ro-RO" sz="1400" dirty="0" smtClean="0"/>
              <a:t>subvenții </a:t>
            </a:r>
            <a:endParaRPr lang="ro-RO" sz="1400" dirty="0" smtClean="0"/>
          </a:p>
          <a:p>
            <a:pPr marL="0" indent="0">
              <a:buNone/>
            </a:pPr>
            <a:endParaRPr lang="ro-RO" sz="1800" b="1" dirty="0" smtClean="0"/>
          </a:p>
          <a:p>
            <a:pPr marL="0" indent="0">
              <a:buNone/>
            </a:pP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86395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Reforma</a:t>
            </a:r>
            <a:r>
              <a:rPr lang="en-US" b="1" dirty="0" smtClean="0"/>
              <a:t> </a:t>
            </a:r>
            <a:r>
              <a:rPr lang="ro-RO" b="1" dirty="0" smtClean="0"/>
              <a:t>î</a:t>
            </a:r>
            <a:r>
              <a:rPr lang="en-US" b="1" dirty="0" err="1" smtClean="0"/>
              <a:t>ntreprinderilor</a:t>
            </a:r>
            <a:r>
              <a:rPr lang="en-US" b="1" dirty="0" smtClean="0"/>
              <a:t> </a:t>
            </a:r>
            <a:r>
              <a:rPr lang="en-US" b="1" dirty="0" smtClean="0"/>
              <a:t>de stat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690688"/>
            <a:ext cx="5676901" cy="4586543"/>
          </a:xfrm>
        </p:spPr>
        <p:txBody>
          <a:bodyPr>
            <a:normAutofit/>
          </a:bodyPr>
          <a:lstStyle/>
          <a:p>
            <a:r>
              <a:rPr lang="ro-RO" sz="1800" dirty="0" smtClean="0"/>
              <a:t>Î</a:t>
            </a:r>
            <a:r>
              <a:rPr lang="ro-RO" sz="1800" dirty="0" smtClean="0"/>
              <a:t>ncepând </a:t>
            </a:r>
            <a:r>
              <a:rPr lang="ro-RO" sz="1800" dirty="0" smtClean="0"/>
              <a:t>cu 2011, Guvernul a lansat reforma </a:t>
            </a:r>
            <a:r>
              <a:rPr lang="ro-RO" sz="1800" dirty="0" smtClean="0"/>
              <a:t>guvernanței </a:t>
            </a:r>
            <a:r>
              <a:rPr lang="ro-RO" sz="1800" dirty="0" smtClean="0"/>
              <a:t>corporative a </a:t>
            </a:r>
            <a:r>
              <a:rPr lang="ro-RO" sz="1800" dirty="0" smtClean="0"/>
              <a:t>întreprinderilor </a:t>
            </a:r>
            <a:r>
              <a:rPr lang="ro-RO" sz="1800" dirty="0" smtClean="0"/>
              <a:t>de stat –ord. 109/2011</a:t>
            </a:r>
          </a:p>
          <a:p>
            <a:r>
              <a:rPr lang="ro-RO" sz="1800" dirty="0" smtClean="0"/>
              <a:t>Succesul a fost mixt</a:t>
            </a:r>
            <a:r>
              <a:rPr lang="en-US" sz="1800" dirty="0" smtClean="0"/>
              <a:t>.</a:t>
            </a:r>
            <a:r>
              <a:rPr lang="ro-RO" sz="1800" dirty="0" smtClean="0"/>
              <a:t> </a:t>
            </a:r>
            <a:r>
              <a:rPr lang="ro-RO" sz="1800" dirty="0" smtClean="0"/>
              <a:t>Însă, </a:t>
            </a:r>
            <a:r>
              <a:rPr lang="ro-RO" sz="1800" dirty="0" smtClean="0"/>
              <a:t>pe ansamblu, </a:t>
            </a:r>
            <a:r>
              <a:rPr lang="ro-RO" sz="1800" dirty="0" smtClean="0"/>
              <a:t>performanța </a:t>
            </a:r>
            <a:r>
              <a:rPr lang="ro-RO" sz="1800" dirty="0" smtClean="0"/>
              <a:t>s-a </a:t>
            </a:r>
            <a:r>
              <a:rPr lang="ro-RO" sz="1800" dirty="0" smtClean="0"/>
              <a:t>îmbunătățit </a:t>
            </a:r>
            <a:r>
              <a:rPr lang="ro-RO" sz="1800" dirty="0" smtClean="0"/>
              <a:t>(vezi tabel)</a:t>
            </a:r>
          </a:p>
          <a:p>
            <a:r>
              <a:rPr lang="ro-RO" sz="1800" dirty="0" smtClean="0"/>
              <a:t>Trăgând </a:t>
            </a:r>
            <a:r>
              <a:rPr lang="ro-RO" sz="1800" dirty="0" smtClean="0"/>
              <a:t>concluzii din implementarea </a:t>
            </a:r>
            <a:r>
              <a:rPr lang="ro-RO" sz="1800" dirty="0" smtClean="0"/>
              <a:t>ord. </a:t>
            </a:r>
            <a:r>
              <a:rPr lang="ro-RO" sz="1800" dirty="0" smtClean="0"/>
              <a:t>109, Guvernul va amenda cadrul de </a:t>
            </a:r>
            <a:r>
              <a:rPr lang="ro-RO" sz="1800" dirty="0" smtClean="0"/>
              <a:t>guvernanță </a:t>
            </a:r>
            <a:r>
              <a:rPr lang="ro-RO" sz="1800" dirty="0" smtClean="0"/>
              <a:t>pentru </a:t>
            </a:r>
            <a:r>
              <a:rPr lang="ro-RO" sz="1800" dirty="0" smtClean="0"/>
              <a:t>întreprinderile </a:t>
            </a:r>
            <a:r>
              <a:rPr lang="ro-RO" sz="1800" dirty="0" smtClean="0"/>
              <a:t>de stat</a:t>
            </a:r>
            <a:r>
              <a:rPr lang="en-US" sz="1800" dirty="0" smtClean="0"/>
              <a:t>:</a:t>
            </a:r>
          </a:p>
          <a:p>
            <a:pPr lvl="1"/>
            <a:r>
              <a:rPr lang="en-US" sz="1600" dirty="0" err="1" smtClean="0"/>
              <a:t>Clarificarea</a:t>
            </a:r>
            <a:r>
              <a:rPr lang="en-US" sz="1600" dirty="0" smtClean="0"/>
              <a:t> </a:t>
            </a:r>
            <a:r>
              <a:rPr lang="en-US" sz="1600" dirty="0" err="1" smtClean="0"/>
              <a:t>func</a:t>
            </a:r>
            <a:r>
              <a:rPr lang="ro-RO" sz="1600" dirty="0" smtClean="0"/>
              <a:t>ț</a:t>
            </a:r>
            <a:r>
              <a:rPr lang="en-US" sz="1600" dirty="0" err="1" smtClean="0"/>
              <a:t>iilor</a:t>
            </a:r>
            <a:r>
              <a:rPr lang="en-US" sz="1600" dirty="0" smtClean="0"/>
              <a:t> </a:t>
            </a:r>
            <a:r>
              <a:rPr lang="en-US" sz="1600" dirty="0" err="1" smtClean="0"/>
              <a:t>autorit</a:t>
            </a:r>
            <a:r>
              <a:rPr lang="ro-RO" sz="1600" dirty="0" smtClean="0"/>
              <a:t>ăț</a:t>
            </a:r>
            <a:r>
              <a:rPr lang="en-US" sz="1600" dirty="0" smtClean="0"/>
              <a:t>ii </a:t>
            </a:r>
            <a:r>
              <a:rPr lang="en-US" sz="1600" dirty="0" err="1" smtClean="0"/>
              <a:t>tutelare</a:t>
            </a:r>
            <a:r>
              <a:rPr lang="en-US" sz="1600" dirty="0" smtClean="0"/>
              <a:t>; </a:t>
            </a:r>
            <a:r>
              <a:rPr lang="en-US" sz="1600" dirty="0" err="1" smtClean="0"/>
              <a:t>adun</a:t>
            </a:r>
            <a:r>
              <a:rPr lang="ro-RO" sz="1600" dirty="0" smtClean="0"/>
              <a:t>ă</a:t>
            </a:r>
            <a:r>
              <a:rPr lang="en-US" sz="1600" dirty="0" err="1" smtClean="0"/>
              <a:t>rii</a:t>
            </a:r>
            <a:r>
              <a:rPr lang="en-US" sz="1600" dirty="0" smtClean="0"/>
              <a:t> ac</a:t>
            </a:r>
            <a:r>
              <a:rPr lang="ro-RO" sz="1600" dirty="0" smtClean="0"/>
              <a:t>ț</a:t>
            </a:r>
            <a:r>
              <a:rPr lang="en-US" sz="1600" dirty="0" err="1" smtClean="0"/>
              <a:t>ionarilor</a:t>
            </a:r>
            <a:r>
              <a:rPr lang="en-US" sz="1600" dirty="0" smtClean="0"/>
              <a:t>; </a:t>
            </a:r>
            <a:r>
              <a:rPr lang="en-US" sz="1600" dirty="0" err="1" smtClean="0"/>
              <a:t>consiliului</a:t>
            </a:r>
            <a:r>
              <a:rPr lang="en-US" sz="1600" dirty="0" smtClean="0"/>
              <a:t> de </a:t>
            </a:r>
            <a:r>
              <a:rPr lang="en-US" sz="1600" dirty="0" err="1" smtClean="0"/>
              <a:t>administra</a:t>
            </a:r>
            <a:r>
              <a:rPr lang="ro-RO" sz="1600" dirty="0" smtClean="0"/>
              <a:t>ț</a:t>
            </a:r>
            <a:r>
              <a:rPr lang="en-US" sz="1600" dirty="0" err="1" smtClean="0"/>
              <a:t>ie</a:t>
            </a:r>
            <a:r>
              <a:rPr lang="en-US" sz="1600" dirty="0" smtClean="0"/>
              <a:t>; </a:t>
            </a:r>
            <a:r>
              <a:rPr lang="en-US" sz="1600" dirty="0" err="1" smtClean="0"/>
              <a:t>managementului</a:t>
            </a:r>
            <a:r>
              <a:rPr lang="en-US" sz="1600" dirty="0" smtClean="0"/>
              <a:t> </a:t>
            </a:r>
            <a:r>
              <a:rPr lang="en-US" sz="1600" dirty="0" err="1" smtClean="0"/>
              <a:t>executiv</a:t>
            </a:r>
            <a:r>
              <a:rPr lang="en-US" sz="1600" dirty="0" smtClean="0"/>
              <a:t>;</a:t>
            </a:r>
          </a:p>
          <a:p>
            <a:pPr lvl="1"/>
            <a:r>
              <a:rPr lang="en-US" sz="1600" dirty="0" err="1" smtClean="0"/>
              <a:t>Promovarea</a:t>
            </a:r>
            <a:r>
              <a:rPr lang="en-US" sz="1600" dirty="0" smtClean="0"/>
              <a:t> </a:t>
            </a:r>
            <a:r>
              <a:rPr lang="en-US" sz="1600" dirty="0" err="1" smtClean="0"/>
              <a:t>unui</a:t>
            </a:r>
            <a:r>
              <a:rPr lang="en-US" sz="1600" dirty="0" smtClean="0"/>
              <a:t> ca</a:t>
            </a:r>
            <a:r>
              <a:rPr lang="ro-RO" sz="1600" dirty="0" smtClean="0"/>
              <a:t>d</a:t>
            </a:r>
            <a:r>
              <a:rPr lang="en-US" sz="1600" dirty="0" err="1" smtClean="0"/>
              <a:t>ru</a:t>
            </a:r>
            <a:r>
              <a:rPr lang="en-US" sz="1600" dirty="0" smtClean="0"/>
              <a:t> </a:t>
            </a:r>
            <a:r>
              <a:rPr lang="en-US" sz="1600" dirty="0" err="1" smtClean="0"/>
              <a:t>unitar</a:t>
            </a:r>
            <a:r>
              <a:rPr lang="en-US" sz="1600" dirty="0" smtClean="0"/>
              <a:t> </a:t>
            </a:r>
            <a:r>
              <a:rPr lang="ro-RO" sz="1600" dirty="0" smtClean="0"/>
              <a:t>p</a:t>
            </a:r>
            <a:r>
              <a:rPr lang="en-US" sz="1600" dirty="0" err="1" smtClean="0"/>
              <a:t>entru</a:t>
            </a:r>
            <a:r>
              <a:rPr lang="ro-RO" sz="1600" dirty="0" smtClean="0"/>
              <a:t> </a:t>
            </a:r>
            <a:r>
              <a:rPr lang="ro-RO" sz="1600" dirty="0" smtClean="0"/>
              <a:t>guvernanța corporativă</a:t>
            </a:r>
            <a:r>
              <a:rPr lang="en-US" sz="1600" dirty="0" smtClean="0"/>
              <a:t>: </a:t>
            </a:r>
            <a:r>
              <a:rPr lang="en-US" sz="1600" dirty="0" err="1" smtClean="0"/>
              <a:t>norme</a:t>
            </a:r>
            <a:r>
              <a:rPr lang="en-US" sz="1600" dirty="0" smtClean="0"/>
              <a:t>, </a:t>
            </a:r>
            <a:r>
              <a:rPr lang="en-US" sz="1600" dirty="0" err="1" smtClean="0"/>
              <a:t>regulamente</a:t>
            </a:r>
            <a:r>
              <a:rPr lang="en-US" sz="1600" dirty="0" smtClean="0"/>
              <a:t>, </a:t>
            </a:r>
            <a:r>
              <a:rPr lang="en-US" sz="1600" dirty="0" err="1" smtClean="0"/>
              <a:t>ghiduri</a:t>
            </a:r>
            <a:r>
              <a:rPr lang="en-US" sz="1600" dirty="0" smtClean="0"/>
              <a:t>, </a:t>
            </a:r>
            <a:r>
              <a:rPr lang="en-US" sz="1600" dirty="0" err="1" smtClean="0"/>
              <a:t>formulare</a:t>
            </a:r>
            <a:r>
              <a:rPr lang="en-US" sz="1600" dirty="0" smtClean="0"/>
              <a:t>;</a:t>
            </a:r>
          </a:p>
          <a:p>
            <a:pPr lvl="1"/>
            <a:r>
              <a:rPr lang="en-US" sz="1600" dirty="0" err="1" smtClean="0"/>
              <a:t>Ministerul</a:t>
            </a:r>
            <a:r>
              <a:rPr lang="en-US" sz="1600" dirty="0" smtClean="0"/>
              <a:t> </a:t>
            </a:r>
            <a:r>
              <a:rPr lang="en-US" sz="1600" dirty="0" err="1" smtClean="0"/>
              <a:t>Finan</a:t>
            </a:r>
            <a:r>
              <a:rPr lang="ro-RO" sz="1600" dirty="0" smtClean="0"/>
              <a:t>ț</a:t>
            </a:r>
            <a:r>
              <a:rPr lang="en-US" sz="1600" dirty="0" err="1" smtClean="0"/>
              <a:t>elor</a:t>
            </a:r>
            <a:r>
              <a:rPr lang="en-US" sz="1600" dirty="0" smtClean="0"/>
              <a:t> </a:t>
            </a:r>
            <a:r>
              <a:rPr lang="en-US" sz="1600" dirty="0" smtClean="0"/>
              <a:t>Publice</a:t>
            </a:r>
            <a:r>
              <a:rPr lang="ro-RO" sz="1600" dirty="0" smtClean="0"/>
              <a:t> – rol important </a:t>
            </a:r>
            <a:r>
              <a:rPr lang="ro-RO" sz="1600" dirty="0" smtClean="0"/>
              <a:t>în </a:t>
            </a:r>
            <a:r>
              <a:rPr lang="ro-RO" sz="1600" dirty="0" smtClean="0"/>
              <a:t>monitorizarea </a:t>
            </a:r>
            <a:r>
              <a:rPr lang="ro-RO" sz="1600" dirty="0" smtClean="0"/>
              <a:t>performanței</a:t>
            </a:r>
            <a:r>
              <a:rPr lang="en-US" sz="1600" dirty="0" smtClean="0"/>
              <a:t>;</a:t>
            </a:r>
          </a:p>
          <a:p>
            <a:pPr lvl="1"/>
            <a:r>
              <a:rPr lang="en-US" sz="1600" dirty="0" smtClean="0"/>
              <a:t>Pa</a:t>
            </a:r>
            <a:r>
              <a:rPr lang="ro-RO" sz="1600" dirty="0" smtClean="0"/>
              <a:t>ș</a:t>
            </a:r>
            <a:r>
              <a:rPr lang="en-US" sz="1600" dirty="0" smtClean="0"/>
              <a:t>ii </a:t>
            </a:r>
            <a:r>
              <a:rPr lang="en-US" sz="1600" dirty="0" err="1" smtClean="0"/>
              <a:t>urm</a:t>
            </a:r>
            <a:r>
              <a:rPr lang="ro-RO" sz="1600" dirty="0" smtClean="0"/>
              <a:t>ă</a:t>
            </a:r>
            <a:r>
              <a:rPr lang="en-US" sz="1600" dirty="0" smtClean="0"/>
              <a:t>tori</a:t>
            </a:r>
            <a:r>
              <a:rPr lang="en-US" sz="1600" dirty="0" smtClean="0"/>
              <a:t>: </a:t>
            </a:r>
            <a:r>
              <a:rPr lang="en-US" sz="1600" dirty="0" err="1" smtClean="0"/>
              <a:t>adoptarea</a:t>
            </a:r>
            <a:r>
              <a:rPr lang="en-US" sz="1600" dirty="0" smtClean="0"/>
              <a:t> </a:t>
            </a:r>
            <a:r>
              <a:rPr lang="en-US" sz="1600" dirty="0" err="1" smtClean="0"/>
              <a:t>amendamentelor</a:t>
            </a:r>
            <a:r>
              <a:rPr lang="en-US" sz="1600" dirty="0" smtClean="0"/>
              <a:t> </a:t>
            </a:r>
            <a:r>
              <a:rPr lang="ro-RO" sz="1600" dirty="0" smtClean="0"/>
              <a:t>ș</a:t>
            </a:r>
            <a:r>
              <a:rPr lang="en-US" sz="1600" dirty="0" smtClean="0"/>
              <a:t>i </a:t>
            </a:r>
            <a:r>
              <a:rPr lang="ro-RO" sz="1600" dirty="0" smtClean="0"/>
              <a:t>î</a:t>
            </a:r>
            <a:r>
              <a:rPr lang="en-US" sz="1600" dirty="0" err="1" smtClean="0"/>
              <a:t>nceperea</a:t>
            </a:r>
            <a:r>
              <a:rPr lang="en-US" sz="1600" dirty="0" smtClean="0"/>
              <a:t> implement</a:t>
            </a:r>
            <a:r>
              <a:rPr lang="ro-RO" sz="1600" dirty="0" smtClean="0"/>
              <a:t>ă</a:t>
            </a:r>
            <a:r>
              <a:rPr lang="en-US" sz="1600" dirty="0" err="1" smtClean="0"/>
              <a:t>rii</a:t>
            </a:r>
            <a:r>
              <a:rPr lang="en-US" sz="1600" dirty="0" smtClean="0"/>
              <a:t>. </a:t>
            </a:r>
            <a:r>
              <a:rPr lang="ro-RO" sz="1600" dirty="0" smtClean="0"/>
              <a:t>   </a:t>
            </a:r>
            <a:endParaRPr lang="en-US" sz="1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15100" y="1861226"/>
            <a:ext cx="5149678" cy="35021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15100" y="1520150"/>
            <a:ext cx="5066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Indicatorii</a:t>
            </a:r>
            <a:r>
              <a:rPr lang="en-US" dirty="0" smtClean="0"/>
              <a:t> de </a:t>
            </a:r>
            <a:r>
              <a:rPr lang="en-US" dirty="0" err="1" smtClean="0"/>
              <a:t>performan</a:t>
            </a:r>
            <a:r>
              <a:rPr lang="ro-RO" dirty="0" smtClean="0"/>
              <a:t>ță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err="1" smtClean="0"/>
              <a:t>ntreprinderilor</a:t>
            </a:r>
            <a:r>
              <a:rPr lang="en-US" dirty="0" smtClean="0"/>
              <a:t> </a:t>
            </a:r>
            <a:r>
              <a:rPr lang="en-US" dirty="0" smtClean="0"/>
              <a:t>de stat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98392" y="5266302"/>
            <a:ext cx="5033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Sursa</a:t>
            </a:r>
            <a:r>
              <a:rPr lang="en-US" dirty="0" smtClean="0"/>
              <a:t>: </a:t>
            </a:r>
            <a:r>
              <a:rPr lang="en-US" dirty="0" err="1" smtClean="0"/>
              <a:t>Ministerul</a:t>
            </a:r>
            <a:r>
              <a:rPr lang="en-US" dirty="0" smtClean="0"/>
              <a:t> </a:t>
            </a:r>
            <a:r>
              <a:rPr lang="en-US" dirty="0" err="1" smtClean="0"/>
              <a:t>Finan</a:t>
            </a:r>
            <a:r>
              <a:rPr lang="ro-RO" dirty="0" smtClean="0"/>
              <a:t>ț</a:t>
            </a:r>
            <a:r>
              <a:rPr lang="en-US" dirty="0" err="1" smtClean="0"/>
              <a:t>elor</a:t>
            </a:r>
            <a:r>
              <a:rPr lang="en-US" dirty="0" smtClean="0"/>
              <a:t> </a:t>
            </a:r>
            <a:r>
              <a:rPr lang="en-US" dirty="0" smtClean="0"/>
              <a:t>Publice,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64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Reforma</a:t>
            </a:r>
            <a:r>
              <a:rPr lang="en-US" b="1" dirty="0" smtClean="0"/>
              <a:t> </a:t>
            </a:r>
            <a:r>
              <a:rPr lang="en-US" b="1" dirty="0" err="1" smtClean="0"/>
              <a:t>finan</a:t>
            </a:r>
            <a:r>
              <a:rPr lang="ro-RO" b="1" dirty="0" smtClean="0"/>
              <a:t>ț</a:t>
            </a:r>
            <a:r>
              <a:rPr lang="en-US" b="1" dirty="0" err="1" smtClean="0"/>
              <a:t>elor</a:t>
            </a:r>
            <a:r>
              <a:rPr lang="en-US" b="1" dirty="0" smtClean="0"/>
              <a:t> </a:t>
            </a:r>
            <a:r>
              <a:rPr lang="en-US" b="1" dirty="0" err="1" smtClean="0"/>
              <a:t>publice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690688"/>
            <a:ext cx="5776785" cy="4586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Reforma</a:t>
            </a:r>
            <a:r>
              <a:rPr lang="en-US" b="1" dirty="0" smtClean="0"/>
              <a:t> </a:t>
            </a:r>
            <a:r>
              <a:rPr lang="en-US" b="1" dirty="0" err="1" smtClean="0"/>
              <a:t>administr</a:t>
            </a:r>
            <a:r>
              <a:rPr lang="ro-RO" b="1" dirty="0" smtClean="0"/>
              <a:t>ă</a:t>
            </a:r>
            <a:r>
              <a:rPr lang="en-US" b="1" dirty="0" err="1" smtClean="0"/>
              <a:t>rii</a:t>
            </a:r>
            <a:r>
              <a:rPr lang="en-US" b="1" dirty="0" smtClean="0"/>
              <a:t> </a:t>
            </a:r>
            <a:r>
              <a:rPr lang="en-US" b="1" dirty="0" err="1" smtClean="0"/>
              <a:t>fiscale</a:t>
            </a:r>
            <a:endParaRPr lang="en-US" b="1" dirty="0" smtClean="0"/>
          </a:p>
          <a:p>
            <a:r>
              <a:rPr lang="en-US" sz="1600" dirty="0" err="1" smtClean="0"/>
              <a:t>Veniturile</a:t>
            </a:r>
            <a:r>
              <a:rPr lang="en-US" sz="1600" dirty="0" smtClean="0"/>
              <a:t> </a:t>
            </a:r>
            <a:r>
              <a:rPr lang="ro-RO" sz="1600" dirty="0" smtClean="0"/>
              <a:t>î</a:t>
            </a:r>
            <a:r>
              <a:rPr lang="en-US" sz="1600" dirty="0" smtClean="0"/>
              <a:t>n </a:t>
            </a:r>
            <a:r>
              <a:rPr lang="en-US" sz="1600" dirty="0" smtClean="0"/>
              <a:t>PIB </a:t>
            </a:r>
            <a:r>
              <a:rPr lang="en-US" sz="1600" dirty="0" err="1" smtClean="0"/>
              <a:t>sta</a:t>
            </a:r>
            <a:r>
              <a:rPr lang="ro-RO" sz="1600" dirty="0" smtClean="0"/>
              <a:t>ț</a:t>
            </a:r>
            <a:r>
              <a:rPr lang="en-US" sz="1600" dirty="0" err="1" smtClean="0"/>
              <a:t>ionare</a:t>
            </a:r>
            <a:r>
              <a:rPr lang="en-US" sz="1600" dirty="0" smtClean="0"/>
              <a:t> </a:t>
            </a:r>
            <a:r>
              <a:rPr lang="ro-RO" sz="1600" dirty="0" smtClean="0"/>
              <a:t>î</a:t>
            </a:r>
            <a:r>
              <a:rPr lang="en-US" sz="1600" dirty="0" smtClean="0"/>
              <a:t>n </a:t>
            </a:r>
            <a:r>
              <a:rPr lang="en-US" sz="1600" dirty="0" err="1" smtClean="0"/>
              <a:t>ultimii</a:t>
            </a:r>
            <a:r>
              <a:rPr lang="en-US" sz="1600" dirty="0" smtClean="0"/>
              <a:t> 15 </a:t>
            </a:r>
            <a:r>
              <a:rPr lang="en-US" sz="1600" dirty="0" err="1" smtClean="0"/>
              <a:t>ani</a:t>
            </a:r>
            <a:endParaRPr lang="en-US" sz="1600" dirty="0" smtClean="0"/>
          </a:p>
          <a:p>
            <a:r>
              <a:rPr lang="en-US" sz="1600" dirty="0" err="1" smtClean="0"/>
              <a:t>Printre</a:t>
            </a:r>
            <a:r>
              <a:rPr lang="en-US" sz="1600" dirty="0" smtClean="0"/>
              <a:t> </a:t>
            </a:r>
            <a:r>
              <a:rPr lang="en-US" sz="1600" dirty="0" err="1" smtClean="0"/>
              <a:t>cele</a:t>
            </a:r>
            <a:r>
              <a:rPr lang="en-US" sz="1600" dirty="0" smtClean="0"/>
              <a:t> </a:t>
            </a:r>
            <a:r>
              <a:rPr lang="en-US" sz="1600" dirty="0" err="1" smtClean="0"/>
              <a:t>mai</a:t>
            </a:r>
            <a:r>
              <a:rPr lang="en-US" sz="1600" dirty="0" smtClean="0"/>
              <a:t> </a:t>
            </a:r>
            <a:r>
              <a:rPr lang="en-US" sz="1600" dirty="0" err="1" smtClean="0"/>
              <a:t>mici</a:t>
            </a:r>
            <a:r>
              <a:rPr lang="en-US" sz="1600" dirty="0" smtClean="0"/>
              <a:t> din Europa </a:t>
            </a:r>
          </a:p>
          <a:p>
            <a:r>
              <a:rPr lang="en-US" sz="1600" dirty="0" smtClean="0"/>
              <a:t>Pun </a:t>
            </a:r>
            <a:r>
              <a:rPr lang="en-US" sz="1600" dirty="0" err="1" smtClean="0"/>
              <a:t>presiuni</a:t>
            </a:r>
            <a:r>
              <a:rPr lang="en-US" sz="1600" dirty="0" smtClean="0"/>
              <a:t> </a:t>
            </a:r>
            <a:r>
              <a:rPr lang="en-US" sz="1600" dirty="0" err="1" smtClean="0"/>
              <a:t>pe</a:t>
            </a:r>
            <a:r>
              <a:rPr lang="en-US" sz="1600" dirty="0" smtClean="0"/>
              <a:t> </a:t>
            </a:r>
            <a:r>
              <a:rPr lang="en-US" sz="1600" dirty="0" err="1" smtClean="0"/>
              <a:t>taxe</a:t>
            </a:r>
            <a:r>
              <a:rPr lang="en-US" sz="1600" dirty="0" smtClean="0"/>
              <a:t>, </a:t>
            </a:r>
            <a:r>
              <a:rPr lang="en-US" sz="1600" dirty="0" err="1" smtClean="0"/>
              <a:t>pe</a:t>
            </a:r>
            <a:r>
              <a:rPr lang="en-US" sz="1600" dirty="0" smtClean="0"/>
              <a:t> </a:t>
            </a:r>
            <a:r>
              <a:rPr lang="en-US" sz="1600" dirty="0" err="1" smtClean="0"/>
              <a:t>cheltuielile</a:t>
            </a:r>
            <a:r>
              <a:rPr lang="en-US" sz="1600" dirty="0" smtClean="0"/>
              <a:t> </a:t>
            </a:r>
            <a:r>
              <a:rPr lang="en-US" sz="1600" dirty="0" err="1" smtClean="0"/>
              <a:t>publice</a:t>
            </a:r>
            <a:r>
              <a:rPr lang="en-US" sz="1600" dirty="0" smtClean="0"/>
              <a:t> </a:t>
            </a:r>
            <a:r>
              <a:rPr lang="ro-RO" sz="1600" dirty="0" smtClean="0"/>
              <a:t>ș</a:t>
            </a:r>
            <a:r>
              <a:rPr lang="en-US" sz="1600" dirty="0" smtClean="0"/>
              <a:t>i </a:t>
            </a:r>
            <a:r>
              <a:rPr lang="en-US" sz="1600" dirty="0" err="1" smtClean="0"/>
              <a:t>pe</a:t>
            </a:r>
            <a:r>
              <a:rPr lang="en-US" sz="1600" dirty="0" smtClean="0"/>
              <a:t> deficit</a:t>
            </a:r>
          </a:p>
          <a:p>
            <a:pPr lvl="1"/>
            <a:r>
              <a:rPr lang="en-US" sz="1600" dirty="0" smtClean="0"/>
              <a:t>Au impact </a:t>
            </a:r>
            <a:r>
              <a:rPr lang="en-US" sz="1600" dirty="0" err="1" smtClean="0"/>
              <a:t>asupra</a:t>
            </a:r>
            <a:r>
              <a:rPr lang="en-US" sz="1600" dirty="0" smtClean="0"/>
              <a:t> </a:t>
            </a:r>
            <a:r>
              <a:rPr lang="en-US" sz="1600" dirty="0" err="1" smtClean="0"/>
              <a:t>stabilit</a:t>
            </a:r>
            <a:r>
              <a:rPr lang="ro-RO" sz="1600" dirty="0" smtClean="0"/>
              <a:t>ăț</a:t>
            </a:r>
            <a:r>
              <a:rPr lang="en-US" sz="1600" dirty="0" smtClean="0"/>
              <a:t>ii </a:t>
            </a:r>
            <a:r>
              <a:rPr lang="en-US" sz="1600" dirty="0" err="1" smtClean="0"/>
              <a:t>macroeconomice</a:t>
            </a:r>
            <a:endParaRPr lang="en-US" sz="1600" dirty="0" smtClean="0"/>
          </a:p>
          <a:p>
            <a:pPr lvl="1"/>
            <a:r>
              <a:rPr lang="en-US" sz="1600" dirty="0" err="1" smtClean="0"/>
              <a:t>Afecteaz</a:t>
            </a:r>
            <a:r>
              <a:rPr lang="ro-RO" sz="1600" dirty="0" smtClean="0"/>
              <a:t>ă</a:t>
            </a:r>
            <a:r>
              <a:rPr lang="en-US" sz="1600" dirty="0" smtClean="0"/>
              <a:t> </a:t>
            </a:r>
            <a:r>
              <a:rPr lang="en-US" sz="1600" dirty="0" err="1" smtClean="0"/>
              <a:t>nivelul</a:t>
            </a:r>
            <a:r>
              <a:rPr lang="en-US" sz="1600" dirty="0" smtClean="0"/>
              <a:t> </a:t>
            </a:r>
            <a:r>
              <a:rPr lang="ro-RO" sz="1600" dirty="0" smtClean="0"/>
              <a:t>ș</a:t>
            </a:r>
            <a:r>
              <a:rPr lang="en-US" sz="1600" dirty="0" smtClean="0"/>
              <a:t>i </a:t>
            </a:r>
            <a:r>
              <a:rPr lang="en-US" sz="1600" dirty="0" err="1" smtClean="0"/>
              <a:t>calitatea</a:t>
            </a:r>
            <a:r>
              <a:rPr lang="en-US" sz="1600" dirty="0" smtClean="0"/>
              <a:t> </a:t>
            </a:r>
            <a:r>
              <a:rPr lang="en-US" sz="1600" dirty="0" err="1" smtClean="0"/>
              <a:t>serviciilor</a:t>
            </a:r>
            <a:r>
              <a:rPr lang="en-US" sz="1600" dirty="0" smtClean="0"/>
              <a:t> </a:t>
            </a:r>
            <a:r>
              <a:rPr lang="en-US" sz="1600" dirty="0" err="1" smtClean="0"/>
              <a:t>publice</a:t>
            </a:r>
            <a:r>
              <a:rPr lang="en-US" sz="1600" dirty="0" smtClean="0"/>
              <a:t> (</a:t>
            </a:r>
            <a:r>
              <a:rPr lang="en-US" sz="1600" dirty="0" err="1" smtClean="0"/>
              <a:t>exemplu</a:t>
            </a:r>
            <a:r>
              <a:rPr lang="en-US" sz="1600" dirty="0"/>
              <a:t>:</a:t>
            </a:r>
            <a:r>
              <a:rPr lang="en-US" sz="1600" dirty="0" smtClean="0"/>
              <a:t> </a:t>
            </a:r>
            <a:r>
              <a:rPr lang="en-US" sz="1600" dirty="0" err="1" smtClean="0"/>
              <a:t>cheltuieli</a:t>
            </a:r>
            <a:r>
              <a:rPr lang="en-US" sz="1600" dirty="0" smtClean="0"/>
              <a:t>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</a:t>
            </a:r>
            <a:r>
              <a:rPr lang="en-US" sz="1600" dirty="0" err="1" smtClean="0"/>
              <a:t>educa</a:t>
            </a:r>
            <a:r>
              <a:rPr lang="ro-RO" sz="1600" dirty="0"/>
              <a:t>ț</a:t>
            </a:r>
            <a:r>
              <a:rPr lang="en-US" sz="1600" dirty="0" err="1" smtClean="0"/>
              <a:t>ie</a:t>
            </a:r>
            <a:r>
              <a:rPr lang="en-US" sz="1600" dirty="0" smtClean="0"/>
              <a:t>, </a:t>
            </a:r>
            <a:r>
              <a:rPr lang="en-US" sz="1600" dirty="0" smtClean="0"/>
              <a:t>s</a:t>
            </a:r>
            <a:r>
              <a:rPr lang="ro-RO" sz="1600" dirty="0" smtClean="0"/>
              <a:t>ă</a:t>
            </a:r>
            <a:r>
              <a:rPr lang="en-US" sz="1600" dirty="0" smtClean="0"/>
              <a:t>n</a:t>
            </a:r>
            <a:r>
              <a:rPr lang="ro-RO" sz="1600" dirty="0" smtClean="0"/>
              <a:t>ă</a:t>
            </a:r>
            <a:r>
              <a:rPr lang="en-US" sz="1600" dirty="0" err="1" smtClean="0"/>
              <a:t>tate</a:t>
            </a:r>
            <a:r>
              <a:rPr lang="en-US" sz="1600" dirty="0" smtClean="0"/>
              <a:t>, </a:t>
            </a:r>
            <a:r>
              <a:rPr lang="en-US" sz="1600" dirty="0" err="1" smtClean="0"/>
              <a:t>investi</a:t>
            </a:r>
            <a:r>
              <a:rPr lang="ro-RO" sz="1600" dirty="0" smtClean="0"/>
              <a:t>ț</a:t>
            </a:r>
            <a:r>
              <a:rPr lang="en-US" sz="1600" dirty="0" smtClean="0"/>
              <a:t>ii </a:t>
            </a:r>
            <a:r>
              <a:rPr lang="en-US" sz="1600" dirty="0" err="1" smtClean="0"/>
              <a:t>publice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Indic</a:t>
            </a:r>
            <a:r>
              <a:rPr lang="ro-RO" sz="1600" dirty="0" smtClean="0"/>
              <a:t>ă</a:t>
            </a:r>
            <a:r>
              <a:rPr lang="en-US" sz="1600" dirty="0" smtClean="0"/>
              <a:t> </a:t>
            </a:r>
            <a:r>
              <a:rPr lang="en-US" sz="1600" dirty="0" smtClean="0"/>
              <a:t>grad </a:t>
            </a:r>
            <a:r>
              <a:rPr lang="en-US" sz="1600" dirty="0" err="1" smtClean="0"/>
              <a:t>limitat</a:t>
            </a:r>
            <a:r>
              <a:rPr lang="en-US" sz="1600" dirty="0" smtClean="0"/>
              <a:t> de </a:t>
            </a:r>
            <a:r>
              <a:rPr lang="en-US" sz="1600" dirty="0" err="1" smtClean="0"/>
              <a:t>conformare</a:t>
            </a:r>
            <a:r>
              <a:rPr lang="en-US" sz="1600" dirty="0" smtClean="0"/>
              <a:t> (</a:t>
            </a:r>
            <a:r>
              <a:rPr lang="en-US" sz="1600" dirty="0" err="1" smtClean="0"/>
              <a:t>eficien</a:t>
            </a:r>
            <a:r>
              <a:rPr lang="ro-RO" sz="1600" dirty="0" smtClean="0"/>
              <a:t>ță</a:t>
            </a:r>
            <a:r>
              <a:rPr lang="en-US" sz="1600" dirty="0" smtClean="0"/>
              <a:t> </a:t>
            </a:r>
            <a:r>
              <a:rPr lang="en-US" sz="1600" dirty="0" err="1" smtClean="0"/>
              <a:t>limitat</a:t>
            </a:r>
            <a:r>
              <a:rPr lang="ro-RO" sz="1600" dirty="0" smtClean="0"/>
              <a:t>ă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a </a:t>
            </a:r>
            <a:r>
              <a:rPr lang="en-US" sz="1600" dirty="0" err="1" smtClean="0"/>
              <a:t>colect</a:t>
            </a:r>
            <a:r>
              <a:rPr lang="ro-RO" sz="1600" dirty="0" smtClean="0"/>
              <a:t>ă</a:t>
            </a:r>
            <a:r>
              <a:rPr lang="en-US" sz="1600" dirty="0" err="1" smtClean="0"/>
              <a:t>rii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A </a:t>
            </a:r>
            <a:r>
              <a:rPr lang="en-US" sz="1600" dirty="0" err="1" smtClean="0"/>
              <a:t>motivat</a:t>
            </a:r>
            <a:r>
              <a:rPr lang="en-US" sz="1600" dirty="0" smtClean="0"/>
              <a:t> </a:t>
            </a:r>
            <a:r>
              <a:rPr lang="en-US" sz="1600" dirty="0" err="1" smtClean="0"/>
              <a:t>reforma</a:t>
            </a:r>
            <a:r>
              <a:rPr lang="en-US" sz="1600" dirty="0" smtClean="0"/>
              <a:t> </a:t>
            </a:r>
            <a:r>
              <a:rPr lang="en-US" sz="1600" dirty="0" err="1" smtClean="0"/>
              <a:t>administr</a:t>
            </a:r>
            <a:r>
              <a:rPr lang="ro-RO" sz="1600" dirty="0" smtClean="0"/>
              <a:t>ă</a:t>
            </a:r>
            <a:r>
              <a:rPr lang="en-US" sz="1600" dirty="0" err="1" smtClean="0"/>
              <a:t>rii</a:t>
            </a:r>
            <a:r>
              <a:rPr lang="en-US" sz="1600" dirty="0" smtClean="0"/>
              <a:t> </a:t>
            </a:r>
            <a:r>
              <a:rPr lang="en-US" sz="1600" dirty="0" err="1" smtClean="0"/>
              <a:t>fiscale</a:t>
            </a:r>
            <a:r>
              <a:rPr lang="en-US" sz="1600" dirty="0" smtClean="0"/>
              <a:t> (ANAF)</a:t>
            </a:r>
            <a:endParaRPr lang="en-US" sz="16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43429634"/>
              </p:ext>
            </p:extLst>
          </p:nvPr>
        </p:nvGraphicFramePr>
        <p:xfrm>
          <a:off x="6313714" y="1690688"/>
          <a:ext cx="4512276" cy="2315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6893023"/>
              </p:ext>
            </p:extLst>
          </p:nvPr>
        </p:nvGraphicFramePr>
        <p:xfrm>
          <a:off x="6348550" y="4048941"/>
          <a:ext cx="4484914" cy="2534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313714" y="1393371"/>
            <a:ext cx="4493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Venituri</a:t>
            </a:r>
            <a:r>
              <a:rPr lang="en-US" dirty="0" smtClean="0"/>
              <a:t> </a:t>
            </a:r>
            <a:r>
              <a:rPr lang="ro-RO" dirty="0" smtClean="0"/>
              <a:t>ș</a:t>
            </a:r>
            <a:r>
              <a:rPr lang="en-US" dirty="0" smtClean="0"/>
              <a:t>i </a:t>
            </a:r>
            <a:r>
              <a:rPr lang="en-US" dirty="0" err="1" smtClean="0"/>
              <a:t>cheltuieli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smtClean="0"/>
              <a:t>PIB (%)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46126" y="4093029"/>
            <a:ext cx="3161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Venituri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smtClean="0"/>
              <a:t>PIB, 2014 (%)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58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Reforma</a:t>
            </a:r>
            <a:r>
              <a:rPr lang="en-US" b="1" dirty="0"/>
              <a:t> </a:t>
            </a:r>
            <a:r>
              <a:rPr lang="en-US" b="1" dirty="0" err="1" smtClean="0"/>
              <a:t>finan</a:t>
            </a:r>
            <a:r>
              <a:rPr lang="ro-RO" b="1" dirty="0" smtClean="0"/>
              <a:t>ț</a:t>
            </a:r>
            <a:r>
              <a:rPr lang="en-US" b="1" dirty="0" err="1" smtClean="0"/>
              <a:t>elor</a:t>
            </a:r>
            <a:r>
              <a:rPr lang="en-US" b="1" dirty="0" smtClean="0"/>
              <a:t> </a:t>
            </a:r>
            <a:r>
              <a:rPr lang="en-US" b="1" dirty="0" err="1"/>
              <a:t>publice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690688"/>
            <a:ext cx="8767355" cy="45865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dirty="0" err="1"/>
              <a:t>Reforma</a:t>
            </a:r>
            <a:r>
              <a:rPr lang="en-US" sz="3000" b="1" dirty="0"/>
              <a:t> </a:t>
            </a:r>
            <a:r>
              <a:rPr lang="en-US" sz="3000" b="1" dirty="0" err="1" smtClean="0"/>
              <a:t>administr</a:t>
            </a:r>
            <a:r>
              <a:rPr lang="ro-RO" sz="3000" b="1" dirty="0" smtClean="0"/>
              <a:t>ă</a:t>
            </a:r>
            <a:r>
              <a:rPr lang="en-US" sz="3000" b="1" dirty="0" err="1" smtClean="0"/>
              <a:t>rii</a:t>
            </a:r>
            <a:r>
              <a:rPr lang="en-US" sz="3000" b="1" dirty="0" smtClean="0"/>
              <a:t> fiscal</a:t>
            </a:r>
            <a:r>
              <a:rPr lang="ro-RO" sz="3000" b="1" dirty="0" smtClean="0"/>
              <a:t>e</a:t>
            </a:r>
            <a:r>
              <a:rPr lang="en-US" sz="3000" b="1" dirty="0" smtClean="0"/>
              <a:t> </a:t>
            </a:r>
            <a:r>
              <a:rPr lang="en-US" sz="3000" b="1" dirty="0" smtClean="0"/>
              <a:t>(</a:t>
            </a:r>
            <a:r>
              <a:rPr lang="en-US" sz="3000" b="1" dirty="0" err="1" smtClean="0"/>
              <a:t>ctd</a:t>
            </a:r>
            <a:r>
              <a:rPr lang="en-US" sz="3000" b="1" dirty="0" smtClean="0"/>
              <a:t>.)</a:t>
            </a:r>
            <a:endParaRPr lang="en-US" sz="3000" b="1" dirty="0"/>
          </a:p>
          <a:p>
            <a:r>
              <a:rPr lang="en-US" sz="1700" dirty="0" smtClean="0"/>
              <a:t>ANAF a </a:t>
            </a:r>
            <a:r>
              <a:rPr lang="ro-RO" sz="1700" dirty="0" err="1"/>
              <a:t>î</a:t>
            </a:r>
            <a:r>
              <a:rPr lang="en-US" sz="1700" dirty="0" err="1" smtClean="0"/>
              <a:t>nceput</a:t>
            </a:r>
            <a:r>
              <a:rPr lang="en-US" sz="1700" dirty="0" smtClean="0"/>
              <a:t> </a:t>
            </a:r>
            <a:r>
              <a:rPr lang="en-US" sz="1700" dirty="0" smtClean="0"/>
              <a:t>o </a:t>
            </a:r>
            <a:r>
              <a:rPr lang="en-US" sz="1700" dirty="0" smtClean="0"/>
              <a:t>vast</a:t>
            </a:r>
            <a:r>
              <a:rPr lang="ro-RO" sz="1700" dirty="0" smtClean="0"/>
              <a:t>ă</a:t>
            </a:r>
            <a:r>
              <a:rPr lang="en-US" sz="1700" dirty="0" smtClean="0"/>
              <a:t> reform</a:t>
            </a:r>
            <a:r>
              <a:rPr lang="ro-RO" sz="1700" dirty="0" smtClean="0"/>
              <a:t>ă</a:t>
            </a:r>
            <a:r>
              <a:rPr lang="en-US" sz="1700" dirty="0" smtClean="0"/>
              <a:t> structural</a:t>
            </a:r>
            <a:r>
              <a:rPr lang="ro-RO" sz="1700" dirty="0" smtClean="0"/>
              <a:t>ă</a:t>
            </a:r>
            <a:endParaRPr lang="en-US" sz="1700" dirty="0" smtClean="0"/>
          </a:p>
          <a:p>
            <a:r>
              <a:rPr lang="en-US" sz="1700" dirty="0" err="1" smtClean="0"/>
              <a:t>Scop</a:t>
            </a:r>
            <a:r>
              <a:rPr lang="en-US" sz="1700" dirty="0" smtClean="0"/>
              <a:t>:</a:t>
            </a:r>
          </a:p>
          <a:p>
            <a:pPr lvl="1"/>
            <a:r>
              <a:rPr lang="en-US" sz="1700" dirty="0" err="1" smtClean="0"/>
              <a:t>Cre</a:t>
            </a:r>
            <a:r>
              <a:rPr lang="ro-RO" sz="1700" dirty="0" smtClean="0"/>
              <a:t>ș</a:t>
            </a:r>
            <a:r>
              <a:rPr lang="en-US" sz="1700" dirty="0" err="1" smtClean="0"/>
              <a:t>terea</a:t>
            </a:r>
            <a:r>
              <a:rPr lang="en-US" sz="1700" dirty="0" smtClean="0"/>
              <a:t> </a:t>
            </a:r>
            <a:r>
              <a:rPr lang="en-US" sz="1700" dirty="0" err="1" smtClean="0"/>
              <a:t>veniturilor</a:t>
            </a:r>
            <a:r>
              <a:rPr lang="en-US" sz="1700" dirty="0" smtClean="0"/>
              <a:t> </a:t>
            </a:r>
            <a:r>
              <a:rPr lang="en-US" sz="1700" dirty="0" err="1" smtClean="0"/>
              <a:t>prin</a:t>
            </a:r>
            <a:r>
              <a:rPr lang="en-US" sz="1700" dirty="0" smtClean="0"/>
              <a:t> </a:t>
            </a:r>
            <a:r>
              <a:rPr lang="ro-RO" sz="1700" dirty="0"/>
              <a:t>î</a:t>
            </a:r>
            <a:r>
              <a:rPr lang="en-US" sz="1700" dirty="0" err="1" smtClean="0"/>
              <a:t>mbun</a:t>
            </a:r>
            <a:r>
              <a:rPr lang="ro-RO" sz="1700" dirty="0" smtClean="0"/>
              <a:t>ă</a:t>
            </a:r>
            <a:r>
              <a:rPr lang="en-US" sz="1700" dirty="0" smtClean="0"/>
              <a:t>t</a:t>
            </a:r>
            <a:r>
              <a:rPr lang="ro-RO" sz="1700" dirty="0" smtClean="0"/>
              <a:t>ăț</a:t>
            </a:r>
            <a:r>
              <a:rPr lang="en-US" sz="1700" dirty="0" err="1" smtClean="0"/>
              <a:t>irea</a:t>
            </a:r>
            <a:r>
              <a:rPr lang="en-US" sz="1700" dirty="0" smtClean="0"/>
              <a:t> </a:t>
            </a:r>
            <a:r>
              <a:rPr lang="en-US" sz="1700" dirty="0" err="1" smtClean="0"/>
              <a:t>eficien</a:t>
            </a:r>
            <a:r>
              <a:rPr lang="ro-RO" sz="1700" dirty="0" smtClean="0"/>
              <a:t>ț</a:t>
            </a:r>
            <a:r>
              <a:rPr lang="en-US" sz="1700" dirty="0" err="1" smtClean="0"/>
              <a:t>ei</a:t>
            </a:r>
            <a:r>
              <a:rPr lang="en-US" sz="1700" dirty="0" smtClean="0"/>
              <a:t> </a:t>
            </a:r>
            <a:r>
              <a:rPr lang="en-US" sz="1700" dirty="0" err="1" smtClean="0"/>
              <a:t>colect</a:t>
            </a:r>
            <a:r>
              <a:rPr lang="ro-RO" sz="1700" dirty="0" smtClean="0"/>
              <a:t>ă</a:t>
            </a:r>
            <a:r>
              <a:rPr lang="en-US" sz="1700" dirty="0" err="1" smtClean="0"/>
              <a:t>rii</a:t>
            </a:r>
            <a:endParaRPr lang="en-US" sz="1700" dirty="0" smtClean="0"/>
          </a:p>
          <a:p>
            <a:pPr lvl="1"/>
            <a:r>
              <a:rPr lang="en-US" sz="1700" dirty="0" err="1" smtClean="0"/>
              <a:t>Reducerea</a:t>
            </a:r>
            <a:r>
              <a:rPr lang="en-US" sz="1700" dirty="0" smtClean="0"/>
              <a:t> </a:t>
            </a:r>
            <a:r>
              <a:rPr lang="en-US" sz="1700" dirty="0" err="1" smtClean="0"/>
              <a:t>costurilor</a:t>
            </a:r>
            <a:r>
              <a:rPr lang="en-US" sz="1700" dirty="0" smtClean="0"/>
              <a:t> administrative</a:t>
            </a:r>
          </a:p>
          <a:p>
            <a:pPr lvl="1"/>
            <a:r>
              <a:rPr lang="ro-RO" sz="1700" dirty="0"/>
              <a:t>Î</a:t>
            </a:r>
            <a:r>
              <a:rPr lang="en-US" sz="1700" dirty="0" err="1" smtClean="0"/>
              <a:t>mbuna</a:t>
            </a:r>
            <a:r>
              <a:rPr lang="ro-RO" sz="1700" dirty="0" smtClean="0"/>
              <a:t>tăți</a:t>
            </a:r>
            <a:r>
              <a:rPr lang="en-US" sz="1700" dirty="0" smtClean="0"/>
              <a:t>rea </a:t>
            </a:r>
            <a:r>
              <a:rPr lang="en-US" sz="1700" dirty="0" err="1" smtClean="0"/>
              <a:t>serviciilor</a:t>
            </a:r>
            <a:r>
              <a:rPr lang="en-US" sz="1700" dirty="0" smtClean="0"/>
              <a:t> </a:t>
            </a:r>
            <a:r>
              <a:rPr lang="en-US" sz="1700" dirty="0" err="1" smtClean="0"/>
              <a:t>oferite</a:t>
            </a:r>
            <a:r>
              <a:rPr lang="en-US" sz="1700" dirty="0" smtClean="0"/>
              <a:t> </a:t>
            </a:r>
            <a:r>
              <a:rPr lang="en-US" sz="1700" dirty="0" err="1" smtClean="0"/>
              <a:t>contribuabililor</a:t>
            </a:r>
            <a:endParaRPr lang="en-US" sz="1700" dirty="0"/>
          </a:p>
          <a:p>
            <a:r>
              <a:rPr lang="en-US" sz="1700" dirty="0" err="1" smtClean="0"/>
              <a:t>Reforma</a:t>
            </a:r>
            <a:r>
              <a:rPr lang="en-US" sz="1700" dirty="0" smtClean="0"/>
              <a:t> </a:t>
            </a:r>
            <a:r>
              <a:rPr lang="en-US" sz="1700" dirty="0" err="1" smtClean="0"/>
              <a:t>implic</a:t>
            </a:r>
            <a:r>
              <a:rPr lang="ro-RO" sz="1700" dirty="0" smtClean="0"/>
              <a:t>ă</a:t>
            </a:r>
            <a:r>
              <a:rPr lang="en-US" sz="1700" dirty="0" smtClean="0"/>
              <a:t>:</a:t>
            </a:r>
            <a:endParaRPr lang="en-US" sz="1700" dirty="0" smtClean="0"/>
          </a:p>
          <a:p>
            <a:pPr lvl="1"/>
            <a:r>
              <a:rPr lang="en-US" sz="1700" dirty="0" err="1" smtClean="0"/>
              <a:t>Schimb</a:t>
            </a:r>
            <a:r>
              <a:rPr lang="ro-RO" sz="1700" dirty="0" smtClean="0"/>
              <a:t>ă</a:t>
            </a:r>
            <a:r>
              <a:rPr lang="en-US" sz="1700" dirty="0" err="1" smtClean="0"/>
              <a:t>ri</a:t>
            </a:r>
            <a:r>
              <a:rPr lang="en-US" sz="1700" dirty="0" smtClean="0"/>
              <a:t> </a:t>
            </a:r>
            <a:r>
              <a:rPr lang="en-US" sz="1700" dirty="0" err="1" smtClean="0"/>
              <a:t>institu</a:t>
            </a:r>
            <a:r>
              <a:rPr lang="ro-RO" sz="1700" dirty="0" smtClean="0"/>
              <a:t>ț</a:t>
            </a:r>
            <a:r>
              <a:rPr lang="en-US" sz="1700" dirty="0" err="1" smtClean="0"/>
              <a:t>ionale</a:t>
            </a:r>
            <a:r>
              <a:rPr lang="en-US" sz="1700" dirty="0" smtClean="0"/>
              <a:t> </a:t>
            </a:r>
            <a:r>
              <a:rPr lang="en-US" sz="1700" dirty="0" smtClean="0"/>
              <a:t>– </a:t>
            </a:r>
            <a:r>
              <a:rPr lang="en-US" sz="1700" dirty="0" err="1" smtClean="0"/>
              <a:t>Direc</a:t>
            </a:r>
            <a:r>
              <a:rPr lang="ro-RO" sz="1700" dirty="0" smtClean="0"/>
              <a:t>ț</a:t>
            </a:r>
            <a:r>
              <a:rPr lang="en-US" sz="1700" dirty="0" err="1" smtClean="0"/>
              <a:t>ia</a:t>
            </a:r>
            <a:r>
              <a:rPr lang="en-US" sz="1700" dirty="0" smtClean="0"/>
              <a:t> Anti-fraud</a:t>
            </a:r>
            <a:r>
              <a:rPr lang="ro-RO" sz="1700" dirty="0" smtClean="0"/>
              <a:t>ă</a:t>
            </a:r>
            <a:r>
              <a:rPr lang="en-US" sz="1700" dirty="0" smtClean="0"/>
              <a:t> fiscal</a:t>
            </a:r>
            <a:r>
              <a:rPr lang="ro-RO" sz="1700" dirty="0" smtClean="0"/>
              <a:t>ă</a:t>
            </a:r>
            <a:endParaRPr lang="en-US" sz="1700" dirty="0" smtClean="0"/>
          </a:p>
          <a:p>
            <a:pPr lvl="1"/>
            <a:r>
              <a:rPr lang="en-US" sz="1700" dirty="0" err="1" smtClean="0"/>
              <a:t>Redefinirea</a:t>
            </a:r>
            <a:r>
              <a:rPr lang="en-US" sz="1700" dirty="0" smtClean="0"/>
              <a:t> </a:t>
            </a:r>
            <a:r>
              <a:rPr lang="en-US" sz="1700" dirty="0" err="1" smtClean="0"/>
              <a:t>proceselor</a:t>
            </a:r>
            <a:r>
              <a:rPr lang="en-US" sz="1700" dirty="0" smtClean="0"/>
              <a:t> interne:</a:t>
            </a:r>
          </a:p>
          <a:p>
            <a:pPr lvl="2"/>
            <a:r>
              <a:rPr lang="ro-RO" sz="1700" dirty="0" smtClean="0"/>
              <a:t>Î</a:t>
            </a:r>
            <a:r>
              <a:rPr lang="en-US" sz="1700" dirty="0" err="1" smtClean="0"/>
              <a:t>mbun</a:t>
            </a:r>
            <a:r>
              <a:rPr lang="ro-RO" sz="1700" dirty="0" smtClean="0"/>
              <a:t>ă</a:t>
            </a:r>
            <a:r>
              <a:rPr lang="en-US" sz="1700" dirty="0" smtClean="0"/>
              <a:t>t</a:t>
            </a:r>
            <a:r>
              <a:rPr lang="ro-RO" sz="1700" dirty="0" smtClean="0"/>
              <a:t>ăț</a:t>
            </a:r>
            <a:r>
              <a:rPr lang="en-US" sz="1700" dirty="0" err="1" smtClean="0"/>
              <a:t>irea</a:t>
            </a:r>
            <a:r>
              <a:rPr lang="en-US" sz="1700" dirty="0" smtClean="0"/>
              <a:t> </a:t>
            </a:r>
            <a:r>
              <a:rPr lang="en-US" sz="1700" dirty="0" err="1" smtClean="0"/>
              <a:t>procesului</a:t>
            </a:r>
            <a:r>
              <a:rPr lang="en-US" sz="1700" dirty="0" smtClean="0"/>
              <a:t> de audit</a:t>
            </a:r>
          </a:p>
          <a:p>
            <a:pPr lvl="2"/>
            <a:r>
              <a:rPr lang="en-US" sz="1700" dirty="0" err="1" smtClean="0"/>
              <a:t>Dezvoltarea</a:t>
            </a:r>
            <a:r>
              <a:rPr lang="en-US" sz="1700" dirty="0" smtClean="0"/>
              <a:t> </a:t>
            </a:r>
            <a:r>
              <a:rPr lang="en-US" sz="1700" dirty="0" err="1" smtClean="0"/>
              <a:t>procedurilor</a:t>
            </a:r>
            <a:r>
              <a:rPr lang="en-US" sz="1700" dirty="0" smtClean="0"/>
              <a:t> de management al </a:t>
            </a:r>
            <a:r>
              <a:rPr lang="en-US" sz="1700" dirty="0" err="1" smtClean="0"/>
              <a:t>riscului</a:t>
            </a:r>
            <a:r>
              <a:rPr lang="en-US" sz="1700" dirty="0" smtClean="0"/>
              <a:t> </a:t>
            </a:r>
            <a:r>
              <a:rPr lang="en-US" sz="1700" dirty="0" err="1" smtClean="0"/>
              <a:t>utiliz</a:t>
            </a:r>
            <a:r>
              <a:rPr lang="ro-RO" sz="1700" dirty="0" smtClean="0"/>
              <a:t>â</a:t>
            </a:r>
            <a:r>
              <a:rPr lang="en-US" sz="1700" dirty="0" err="1" smtClean="0"/>
              <a:t>nd</a:t>
            </a:r>
            <a:r>
              <a:rPr lang="en-US" sz="1700" dirty="0" smtClean="0"/>
              <a:t> </a:t>
            </a:r>
            <a:r>
              <a:rPr lang="en-US" sz="1700" dirty="0" err="1" smtClean="0"/>
              <a:t>tehnici</a:t>
            </a:r>
            <a:r>
              <a:rPr lang="en-US" sz="1700" dirty="0" smtClean="0"/>
              <a:t> </a:t>
            </a:r>
            <a:r>
              <a:rPr lang="en-US" sz="1700" dirty="0" err="1" smtClean="0"/>
              <a:t>avansate</a:t>
            </a:r>
            <a:endParaRPr lang="en-US" sz="1700" dirty="0" smtClean="0"/>
          </a:p>
          <a:p>
            <a:pPr lvl="2"/>
            <a:r>
              <a:rPr lang="en-US" sz="1700" dirty="0" err="1" smtClean="0"/>
              <a:t>Simplificarea</a:t>
            </a:r>
            <a:r>
              <a:rPr lang="en-US" sz="1700" dirty="0" smtClean="0"/>
              <a:t> </a:t>
            </a:r>
            <a:r>
              <a:rPr lang="en-US" sz="1700" dirty="0" err="1" smtClean="0"/>
              <a:t>procedurilor</a:t>
            </a:r>
            <a:r>
              <a:rPr lang="en-US" sz="1700" dirty="0" smtClean="0"/>
              <a:t> de </a:t>
            </a:r>
            <a:r>
              <a:rPr lang="en-US" sz="1700" dirty="0" err="1" smtClean="0"/>
              <a:t>interac</a:t>
            </a:r>
            <a:r>
              <a:rPr lang="ro-RO" sz="1700" dirty="0" smtClean="0"/>
              <a:t>ț</a:t>
            </a:r>
            <a:r>
              <a:rPr lang="en-US" sz="1700" dirty="0" err="1" smtClean="0"/>
              <a:t>iune</a:t>
            </a:r>
            <a:r>
              <a:rPr lang="en-US" sz="1700" dirty="0" smtClean="0"/>
              <a:t> </a:t>
            </a:r>
            <a:r>
              <a:rPr lang="en-US" sz="1700" dirty="0" smtClean="0"/>
              <a:t>cu </a:t>
            </a:r>
            <a:r>
              <a:rPr lang="en-US" sz="1700" dirty="0" err="1" smtClean="0"/>
              <a:t>contribuabilii</a:t>
            </a:r>
            <a:r>
              <a:rPr lang="en-US" sz="1700" dirty="0" smtClean="0"/>
              <a:t> (ex. </a:t>
            </a:r>
            <a:r>
              <a:rPr lang="en-US" sz="1700" dirty="0" err="1" smtClean="0"/>
              <a:t>depuneri</a:t>
            </a:r>
            <a:r>
              <a:rPr lang="en-US" sz="1700" dirty="0" smtClean="0"/>
              <a:t> on-line)</a:t>
            </a:r>
          </a:p>
          <a:p>
            <a:pPr lvl="1"/>
            <a:r>
              <a:rPr lang="en-US" sz="1700" dirty="0" smtClean="0"/>
              <a:t>Un </a:t>
            </a:r>
            <a:r>
              <a:rPr lang="en-US" sz="1700" dirty="0" err="1" smtClean="0"/>
              <a:t>nou</a:t>
            </a:r>
            <a:r>
              <a:rPr lang="en-US" sz="1700" dirty="0" smtClean="0"/>
              <a:t> </a:t>
            </a:r>
            <a:r>
              <a:rPr lang="en-US" sz="1700" dirty="0" err="1" smtClean="0"/>
              <a:t>sistem</a:t>
            </a:r>
            <a:r>
              <a:rPr lang="en-US" sz="1700" dirty="0" smtClean="0"/>
              <a:t> modern IT</a:t>
            </a:r>
          </a:p>
          <a:p>
            <a:r>
              <a:rPr lang="en-US" sz="1700" dirty="0" err="1" smtClean="0"/>
              <a:t>Banca</a:t>
            </a:r>
            <a:r>
              <a:rPr lang="en-US" sz="1700" dirty="0" smtClean="0"/>
              <a:t> </a:t>
            </a:r>
            <a:r>
              <a:rPr lang="en-US" sz="1700" dirty="0" err="1" smtClean="0"/>
              <a:t>Mondial</a:t>
            </a:r>
            <a:r>
              <a:rPr lang="ro-RO" sz="1700" dirty="0" smtClean="0"/>
              <a:t>ă</a:t>
            </a:r>
            <a:r>
              <a:rPr lang="en-US" sz="1700" dirty="0" smtClean="0"/>
              <a:t> </a:t>
            </a:r>
            <a:r>
              <a:rPr lang="en-US" sz="1700" dirty="0" err="1" smtClean="0"/>
              <a:t>sprijin</a:t>
            </a:r>
            <a:r>
              <a:rPr lang="ro-RO" sz="1700" dirty="0" smtClean="0"/>
              <a:t>ă</a:t>
            </a:r>
            <a:r>
              <a:rPr lang="en-US" sz="1700" dirty="0" smtClean="0"/>
              <a:t> </a:t>
            </a:r>
            <a:r>
              <a:rPr lang="en-US" sz="1700" dirty="0" err="1" smtClean="0"/>
              <a:t>aceste</a:t>
            </a:r>
            <a:r>
              <a:rPr lang="en-US" sz="1700" dirty="0" smtClean="0"/>
              <a:t> </a:t>
            </a:r>
            <a:r>
              <a:rPr lang="en-US" sz="1700" dirty="0" err="1" smtClean="0"/>
              <a:t>reforme</a:t>
            </a:r>
            <a:r>
              <a:rPr lang="en-US" sz="1700" dirty="0" smtClean="0"/>
              <a:t> </a:t>
            </a:r>
            <a:r>
              <a:rPr lang="en-US" sz="1700" dirty="0" err="1" smtClean="0"/>
              <a:t>prin</a:t>
            </a:r>
            <a:r>
              <a:rPr lang="en-US" sz="1700" dirty="0" smtClean="0"/>
              <a:t> Revenue Administration Modernization Project (RAMP)</a:t>
            </a:r>
          </a:p>
          <a:p>
            <a:r>
              <a:rPr lang="en-US" sz="1700" dirty="0" err="1" smtClean="0"/>
              <a:t>Procesul</a:t>
            </a:r>
            <a:r>
              <a:rPr lang="en-US" sz="1700" dirty="0" smtClean="0"/>
              <a:t> </a:t>
            </a:r>
            <a:r>
              <a:rPr lang="en-US" sz="1700" dirty="0" err="1" smtClean="0"/>
              <a:t>este</a:t>
            </a:r>
            <a:r>
              <a:rPr lang="en-US" sz="1700" dirty="0" smtClean="0"/>
              <a:t> </a:t>
            </a:r>
            <a:r>
              <a:rPr lang="en-US" sz="1700" dirty="0" err="1" smtClean="0"/>
              <a:t>unul</a:t>
            </a:r>
            <a:r>
              <a:rPr lang="en-US" sz="1700" dirty="0" smtClean="0"/>
              <a:t> de </a:t>
            </a:r>
            <a:r>
              <a:rPr lang="en-US" sz="1700" dirty="0" smtClean="0"/>
              <a:t>lung</a:t>
            </a:r>
            <a:r>
              <a:rPr lang="ro-RO" sz="1700" dirty="0" smtClean="0"/>
              <a:t>ă</a:t>
            </a:r>
            <a:r>
              <a:rPr lang="en-US" sz="1700" dirty="0" smtClean="0"/>
              <a:t> </a:t>
            </a:r>
            <a:r>
              <a:rPr lang="en-US" sz="1700" dirty="0" err="1" smtClean="0"/>
              <a:t>durat</a:t>
            </a:r>
            <a:r>
              <a:rPr lang="ro-RO" sz="1700" dirty="0" smtClean="0"/>
              <a:t>ă</a:t>
            </a:r>
            <a:r>
              <a:rPr lang="en-US" sz="1700" dirty="0" smtClean="0"/>
              <a:t>: </a:t>
            </a:r>
            <a:r>
              <a:rPr lang="en-US" sz="1700" dirty="0" smtClean="0"/>
              <a:t>3-4 </a:t>
            </a:r>
            <a:r>
              <a:rPr lang="en-US" sz="1700" dirty="0" err="1" smtClean="0"/>
              <a:t>ani</a:t>
            </a:r>
            <a:endParaRPr lang="en-US" sz="1700" dirty="0" smtClean="0"/>
          </a:p>
          <a:p>
            <a:r>
              <a:rPr lang="en-US" sz="1700" dirty="0" err="1" smtClean="0"/>
              <a:t>Rezultatele</a:t>
            </a:r>
            <a:r>
              <a:rPr lang="en-US" sz="1700" dirty="0" smtClean="0"/>
              <a:t> </a:t>
            </a:r>
            <a:r>
              <a:rPr lang="ro-RO" sz="1700" dirty="0" smtClean="0"/>
              <a:t>î</a:t>
            </a:r>
            <a:r>
              <a:rPr lang="en-US" sz="1700" dirty="0" smtClean="0"/>
              <a:t>ns</a:t>
            </a:r>
            <a:r>
              <a:rPr lang="ro-RO" sz="1700" dirty="0" smtClean="0"/>
              <a:t>ă</a:t>
            </a:r>
            <a:r>
              <a:rPr lang="en-US" sz="1700" dirty="0" smtClean="0"/>
              <a:t> </a:t>
            </a:r>
            <a:r>
              <a:rPr lang="en-US" sz="1700" dirty="0" smtClean="0"/>
              <a:t>au </a:t>
            </a:r>
            <a:r>
              <a:rPr lang="ro-RO" sz="1700" dirty="0" smtClean="0"/>
              <a:t>î</a:t>
            </a:r>
            <a:r>
              <a:rPr lang="en-US" sz="1700" dirty="0" err="1" smtClean="0"/>
              <a:t>nceput</a:t>
            </a:r>
            <a:r>
              <a:rPr lang="en-US" sz="1700" dirty="0" smtClean="0"/>
              <a:t> s</a:t>
            </a:r>
            <a:r>
              <a:rPr lang="ro-RO" sz="1700" dirty="0" smtClean="0"/>
              <a:t>ă</a:t>
            </a:r>
            <a:r>
              <a:rPr lang="en-US" sz="1700" dirty="0" smtClean="0"/>
              <a:t> </a:t>
            </a:r>
            <a:r>
              <a:rPr lang="en-US" sz="1700" dirty="0" err="1" smtClean="0"/>
              <a:t>apar</a:t>
            </a:r>
            <a:r>
              <a:rPr lang="ro-RO" sz="1700" dirty="0" smtClean="0"/>
              <a:t>ă</a:t>
            </a:r>
            <a:r>
              <a:rPr lang="en-US" sz="1700" dirty="0" smtClean="0"/>
              <a:t>: </a:t>
            </a:r>
            <a:r>
              <a:rPr lang="en-US" sz="1700" dirty="0" err="1" smtClean="0"/>
              <a:t>colectarea</a:t>
            </a:r>
            <a:r>
              <a:rPr lang="en-US" sz="1700" dirty="0" smtClean="0"/>
              <a:t> a </a:t>
            </a:r>
            <a:r>
              <a:rPr lang="en-US" sz="1700" dirty="0" err="1" smtClean="0"/>
              <a:t>crescut</a:t>
            </a:r>
            <a:r>
              <a:rPr lang="en-US" sz="1700" dirty="0" smtClean="0"/>
              <a:t> cu 12% </a:t>
            </a:r>
            <a:r>
              <a:rPr lang="ro-RO" sz="1700" dirty="0" smtClean="0"/>
              <a:t>î</a:t>
            </a:r>
            <a:r>
              <a:rPr lang="en-US" sz="1700" dirty="0" err="1" smtClean="0"/>
              <a:t>ntre</a:t>
            </a:r>
            <a:r>
              <a:rPr lang="en-US" sz="1700" dirty="0" smtClean="0"/>
              <a:t> </a:t>
            </a:r>
            <a:r>
              <a:rPr lang="en-US" sz="1700" dirty="0" err="1" smtClean="0"/>
              <a:t>ianuarie</a:t>
            </a:r>
            <a:r>
              <a:rPr lang="en-US" sz="1700" dirty="0" smtClean="0"/>
              <a:t> -august 2015 (la TVA cu 15%)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00459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Reforma</a:t>
            </a:r>
            <a:r>
              <a:rPr lang="en-US" b="1" dirty="0"/>
              <a:t> </a:t>
            </a:r>
            <a:r>
              <a:rPr lang="en-US" b="1" dirty="0" err="1" smtClean="0"/>
              <a:t>finan</a:t>
            </a:r>
            <a:r>
              <a:rPr lang="ro-RO" b="1" dirty="0" smtClean="0"/>
              <a:t>ț</a:t>
            </a:r>
            <a:r>
              <a:rPr lang="en-US" b="1" dirty="0" err="1" smtClean="0"/>
              <a:t>elor</a:t>
            </a:r>
            <a:r>
              <a:rPr lang="en-US" b="1" dirty="0" smtClean="0"/>
              <a:t> </a:t>
            </a:r>
            <a:r>
              <a:rPr lang="en-US" b="1" dirty="0" err="1"/>
              <a:t>publice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690688"/>
            <a:ext cx="5109755" cy="45865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dirty="0" err="1" smtClean="0"/>
              <a:t>Reforma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cheltuielilor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publice</a:t>
            </a:r>
            <a:endParaRPr lang="en-US" sz="3000" b="1" dirty="0"/>
          </a:p>
          <a:p>
            <a:r>
              <a:rPr lang="en-US" sz="1500" dirty="0" err="1" smtClean="0"/>
              <a:t>Cheltuielile</a:t>
            </a:r>
            <a:r>
              <a:rPr lang="en-US" sz="1500" dirty="0" smtClean="0"/>
              <a:t> </a:t>
            </a:r>
            <a:r>
              <a:rPr lang="en-US" sz="1500" dirty="0" err="1" smtClean="0"/>
              <a:t>publice</a:t>
            </a:r>
            <a:r>
              <a:rPr lang="en-US" sz="1500" dirty="0" smtClean="0"/>
              <a:t> </a:t>
            </a:r>
            <a:r>
              <a:rPr lang="en-US" sz="1500" dirty="0" err="1" smtClean="0"/>
              <a:t>sunt</a:t>
            </a:r>
            <a:r>
              <a:rPr lang="en-US" sz="1500" dirty="0" smtClean="0"/>
              <a:t> </a:t>
            </a:r>
            <a:r>
              <a:rPr lang="en-US" sz="1500" dirty="0" err="1" smtClean="0"/>
              <a:t>printre</a:t>
            </a:r>
            <a:r>
              <a:rPr lang="en-US" sz="1500" dirty="0" smtClean="0"/>
              <a:t> </a:t>
            </a:r>
            <a:r>
              <a:rPr lang="en-US" sz="1500" dirty="0" err="1" smtClean="0"/>
              <a:t>cele</a:t>
            </a:r>
            <a:r>
              <a:rPr lang="en-US" sz="1500" dirty="0" smtClean="0"/>
              <a:t> </a:t>
            </a:r>
            <a:r>
              <a:rPr lang="en-US" sz="1500" dirty="0" err="1" smtClean="0"/>
              <a:t>mai</a:t>
            </a:r>
            <a:r>
              <a:rPr lang="en-US" sz="1500" dirty="0" smtClean="0"/>
              <a:t> </a:t>
            </a:r>
            <a:r>
              <a:rPr lang="en-US" sz="1500" dirty="0" err="1" smtClean="0"/>
              <a:t>mici</a:t>
            </a:r>
            <a:r>
              <a:rPr lang="en-US" sz="1500" dirty="0" smtClean="0"/>
              <a:t> din UE</a:t>
            </a:r>
          </a:p>
          <a:p>
            <a:r>
              <a:rPr lang="ro-RO" sz="1500" dirty="0" smtClean="0"/>
              <a:t>Î</a:t>
            </a:r>
            <a:r>
              <a:rPr lang="en-US" sz="1500" dirty="0" smtClean="0"/>
              <a:t>ns</a:t>
            </a:r>
            <a:r>
              <a:rPr lang="ro-RO" sz="1500" dirty="0" smtClean="0"/>
              <a:t>ă</a:t>
            </a:r>
            <a:r>
              <a:rPr lang="en-US" sz="1500" dirty="0" smtClean="0"/>
              <a:t> </a:t>
            </a:r>
            <a:r>
              <a:rPr lang="en-US" sz="1500" dirty="0" err="1" smtClean="0"/>
              <a:t>cheltuielile</a:t>
            </a:r>
            <a:r>
              <a:rPr lang="en-US" sz="1500" dirty="0" smtClean="0"/>
              <a:t> cu </a:t>
            </a:r>
            <a:r>
              <a:rPr lang="en-US" sz="1500" dirty="0" err="1" smtClean="0"/>
              <a:t>investi</a:t>
            </a:r>
            <a:r>
              <a:rPr lang="ro-RO" sz="1500" dirty="0" smtClean="0"/>
              <a:t>ț</a:t>
            </a:r>
            <a:r>
              <a:rPr lang="en-US" sz="1500" dirty="0" err="1" smtClean="0"/>
              <a:t>iile</a:t>
            </a:r>
            <a:r>
              <a:rPr lang="en-US" sz="1500" dirty="0" smtClean="0"/>
              <a:t> </a:t>
            </a:r>
            <a:r>
              <a:rPr lang="en-US" sz="1500" dirty="0" err="1" smtClean="0"/>
              <a:t>publice</a:t>
            </a:r>
            <a:r>
              <a:rPr lang="en-US" sz="1500" dirty="0" smtClean="0"/>
              <a:t> </a:t>
            </a:r>
            <a:r>
              <a:rPr lang="en-US" sz="1500" dirty="0" err="1" smtClean="0"/>
              <a:t>sunt</a:t>
            </a:r>
            <a:r>
              <a:rPr lang="en-US" sz="1500" dirty="0" smtClean="0"/>
              <a:t> </a:t>
            </a:r>
            <a:r>
              <a:rPr lang="en-US" sz="1500" dirty="0" err="1" smtClean="0"/>
              <a:t>mari</a:t>
            </a:r>
            <a:r>
              <a:rPr lang="en-US" sz="1500" dirty="0" smtClean="0"/>
              <a:t> (ca % </a:t>
            </a:r>
            <a:r>
              <a:rPr lang="ro-RO" sz="1500" dirty="0" smtClean="0"/>
              <a:t>î</a:t>
            </a:r>
            <a:r>
              <a:rPr lang="en-US" sz="1500" dirty="0" smtClean="0"/>
              <a:t>n </a:t>
            </a:r>
            <a:r>
              <a:rPr lang="en-US" sz="1500" dirty="0" smtClean="0"/>
              <a:t>PIB)</a:t>
            </a:r>
          </a:p>
          <a:p>
            <a:r>
              <a:rPr lang="en-US" sz="1500" dirty="0" err="1" smtClean="0"/>
              <a:t>Guvernul</a:t>
            </a:r>
            <a:r>
              <a:rPr lang="en-US" sz="1500" dirty="0" smtClean="0"/>
              <a:t> </a:t>
            </a:r>
            <a:r>
              <a:rPr lang="en-US" sz="1500" dirty="0" err="1" smtClean="0"/>
              <a:t>este</a:t>
            </a:r>
            <a:r>
              <a:rPr lang="en-US" sz="1500" dirty="0" smtClean="0"/>
              <a:t> </a:t>
            </a:r>
            <a:r>
              <a:rPr lang="en-US" sz="1500" dirty="0" err="1" smtClean="0"/>
              <a:t>preocupat</a:t>
            </a:r>
            <a:r>
              <a:rPr lang="en-US" sz="1500" dirty="0" smtClean="0"/>
              <a:t> de </a:t>
            </a:r>
            <a:r>
              <a:rPr lang="en-US" sz="1500" dirty="0" err="1" smtClean="0"/>
              <a:t>eficien</a:t>
            </a:r>
            <a:r>
              <a:rPr lang="ro-RO" sz="1500" dirty="0" smtClean="0"/>
              <a:t>ț</a:t>
            </a:r>
            <a:r>
              <a:rPr lang="en-US" sz="1500" dirty="0" smtClean="0"/>
              <a:t>a </a:t>
            </a:r>
            <a:r>
              <a:rPr lang="en-US" sz="1500" dirty="0" err="1" smtClean="0"/>
              <a:t>cheltuielilor</a:t>
            </a:r>
            <a:r>
              <a:rPr lang="en-US" sz="1500" dirty="0" smtClean="0"/>
              <a:t> </a:t>
            </a:r>
            <a:r>
              <a:rPr lang="en-US" sz="1500" dirty="0" err="1" smtClean="0"/>
              <a:t>publice</a:t>
            </a:r>
            <a:r>
              <a:rPr lang="en-US" sz="1500" dirty="0" smtClean="0"/>
              <a:t>:</a:t>
            </a:r>
          </a:p>
          <a:p>
            <a:pPr lvl="1"/>
            <a:r>
              <a:rPr lang="en-US" sz="1500" dirty="0" err="1" smtClean="0"/>
              <a:t>Prioritizarea</a:t>
            </a:r>
            <a:r>
              <a:rPr lang="en-US" sz="1500" dirty="0" smtClean="0"/>
              <a:t> </a:t>
            </a:r>
            <a:r>
              <a:rPr lang="en-US" sz="1500" dirty="0" err="1" smtClean="0"/>
              <a:t>investi</a:t>
            </a:r>
            <a:r>
              <a:rPr lang="ro-RO" sz="1500" dirty="0" smtClean="0"/>
              <a:t>ț</a:t>
            </a:r>
            <a:r>
              <a:rPr lang="en-US" sz="1500" dirty="0" err="1" smtClean="0"/>
              <a:t>iilor</a:t>
            </a:r>
            <a:r>
              <a:rPr lang="en-US" sz="1500" dirty="0" smtClean="0"/>
              <a:t> </a:t>
            </a:r>
            <a:r>
              <a:rPr lang="en-US" sz="1500" dirty="0" err="1" smtClean="0"/>
              <a:t>publice</a:t>
            </a:r>
            <a:endParaRPr lang="en-US" sz="1500" dirty="0" smtClean="0"/>
          </a:p>
          <a:p>
            <a:pPr lvl="2"/>
            <a:r>
              <a:rPr lang="en-US" sz="1500" dirty="0" err="1" smtClean="0"/>
              <a:t>Cadrul</a:t>
            </a:r>
            <a:r>
              <a:rPr lang="en-US" sz="1500" dirty="0" smtClean="0"/>
              <a:t> legal: </a:t>
            </a:r>
            <a:r>
              <a:rPr lang="en-US" sz="1500" dirty="0" err="1" smtClean="0"/>
              <a:t>Ordonan</a:t>
            </a:r>
            <a:r>
              <a:rPr lang="ro-RO" sz="1500" dirty="0" smtClean="0"/>
              <a:t>ța</a:t>
            </a:r>
            <a:r>
              <a:rPr lang="en-US" sz="1500" dirty="0" smtClean="0"/>
              <a:t> </a:t>
            </a:r>
            <a:r>
              <a:rPr lang="en-US" sz="1500" dirty="0" smtClean="0"/>
              <a:t>88/2013</a:t>
            </a:r>
          </a:p>
          <a:p>
            <a:pPr lvl="2"/>
            <a:r>
              <a:rPr lang="en-US" sz="1500" dirty="0" err="1" smtClean="0"/>
              <a:t>Unitatea</a:t>
            </a:r>
            <a:r>
              <a:rPr lang="en-US" sz="1500" dirty="0" smtClean="0"/>
              <a:t> de </a:t>
            </a:r>
            <a:r>
              <a:rPr lang="en-US" sz="1500" dirty="0" err="1" smtClean="0"/>
              <a:t>Evaluare</a:t>
            </a:r>
            <a:r>
              <a:rPr lang="en-US" sz="1500" dirty="0" smtClean="0"/>
              <a:t> a </a:t>
            </a:r>
            <a:r>
              <a:rPr lang="en-US" sz="1500" dirty="0" err="1" smtClean="0"/>
              <a:t>Investi</a:t>
            </a:r>
            <a:r>
              <a:rPr lang="ro-RO" sz="1500" dirty="0" smtClean="0"/>
              <a:t>ț</a:t>
            </a:r>
            <a:r>
              <a:rPr lang="en-US" sz="1500" dirty="0" err="1" smtClean="0"/>
              <a:t>iilor</a:t>
            </a:r>
            <a:r>
              <a:rPr lang="en-US" sz="1500" dirty="0" smtClean="0"/>
              <a:t> </a:t>
            </a:r>
            <a:r>
              <a:rPr lang="en-US" sz="1500" dirty="0" smtClean="0"/>
              <a:t>Publice (UEIP) la </a:t>
            </a:r>
            <a:r>
              <a:rPr lang="en-US" sz="1500" dirty="0" err="1" smtClean="0"/>
              <a:t>Ministerul</a:t>
            </a:r>
            <a:r>
              <a:rPr lang="en-US" sz="1500" dirty="0" smtClean="0"/>
              <a:t> </a:t>
            </a:r>
            <a:r>
              <a:rPr lang="en-US" sz="1500" dirty="0" err="1" smtClean="0"/>
              <a:t>Finan</a:t>
            </a:r>
            <a:r>
              <a:rPr lang="ro-RO" sz="1500" dirty="0" smtClean="0"/>
              <a:t>ț</a:t>
            </a:r>
            <a:r>
              <a:rPr lang="en-US" sz="1500" dirty="0" err="1" smtClean="0"/>
              <a:t>elor</a:t>
            </a:r>
            <a:r>
              <a:rPr lang="en-US" sz="1500" dirty="0" smtClean="0"/>
              <a:t> </a:t>
            </a:r>
            <a:r>
              <a:rPr lang="en-US" sz="1500" dirty="0" smtClean="0"/>
              <a:t>Publice (MFP)</a:t>
            </a:r>
          </a:p>
          <a:p>
            <a:pPr lvl="1"/>
            <a:r>
              <a:rPr lang="en-US" sz="1500" dirty="0" err="1" smtClean="0"/>
              <a:t>Crearea</a:t>
            </a:r>
            <a:r>
              <a:rPr lang="en-US" sz="1500" dirty="0" smtClean="0"/>
              <a:t> </a:t>
            </a:r>
            <a:r>
              <a:rPr lang="en-US" sz="1500" dirty="0" err="1" smtClean="0"/>
              <a:t>unei</a:t>
            </a:r>
            <a:r>
              <a:rPr lang="en-US" sz="1500" dirty="0" smtClean="0"/>
              <a:t> </a:t>
            </a:r>
            <a:r>
              <a:rPr lang="en-US" sz="1500" dirty="0" err="1" smtClean="0"/>
              <a:t>entit</a:t>
            </a:r>
            <a:r>
              <a:rPr lang="ro-RO" sz="1500" dirty="0" smtClean="0"/>
              <a:t>ăț</a:t>
            </a:r>
            <a:r>
              <a:rPr lang="en-US" sz="1500" dirty="0" smtClean="0"/>
              <a:t>i </a:t>
            </a:r>
            <a:r>
              <a:rPr lang="en-US" sz="1500" dirty="0" err="1" smtClean="0"/>
              <a:t>pentru</a:t>
            </a:r>
            <a:r>
              <a:rPr lang="en-US" sz="1500" dirty="0" smtClean="0"/>
              <a:t> </a:t>
            </a:r>
            <a:r>
              <a:rPr lang="en-US" sz="1500" dirty="0" err="1" smtClean="0"/>
              <a:t>analiza</a:t>
            </a:r>
            <a:r>
              <a:rPr lang="en-US" sz="1500" dirty="0" smtClean="0"/>
              <a:t> </a:t>
            </a:r>
            <a:r>
              <a:rPr lang="en-US" sz="1500" dirty="0" err="1" smtClean="0"/>
              <a:t>cheltuielilor</a:t>
            </a:r>
            <a:r>
              <a:rPr lang="en-US" sz="1500" dirty="0" smtClean="0"/>
              <a:t> </a:t>
            </a:r>
            <a:r>
              <a:rPr lang="en-US" sz="1500" dirty="0" err="1" smtClean="0"/>
              <a:t>publice</a:t>
            </a:r>
            <a:r>
              <a:rPr lang="en-US" sz="1500" dirty="0" smtClean="0"/>
              <a:t> (“spending reviews”) la MFP</a:t>
            </a:r>
          </a:p>
          <a:p>
            <a:pPr lvl="1"/>
            <a:r>
              <a:rPr lang="en-US" sz="1500" dirty="0" err="1" smtClean="0"/>
              <a:t>Consolidarea</a:t>
            </a:r>
            <a:r>
              <a:rPr lang="en-US" sz="1500" dirty="0" smtClean="0"/>
              <a:t> </a:t>
            </a:r>
            <a:r>
              <a:rPr lang="en-US" sz="1500" dirty="0" smtClean="0"/>
              <a:t>unit</a:t>
            </a:r>
            <a:r>
              <a:rPr lang="ro-RO" sz="1500" dirty="0" smtClean="0"/>
              <a:t>ăț</a:t>
            </a:r>
            <a:r>
              <a:rPr lang="en-US" sz="1500" dirty="0" smtClean="0"/>
              <a:t>ii </a:t>
            </a:r>
            <a:r>
              <a:rPr lang="en-US" sz="1500" dirty="0" smtClean="0"/>
              <a:t>de </a:t>
            </a:r>
            <a:r>
              <a:rPr lang="en-US" sz="1500" dirty="0" err="1" smtClean="0"/>
              <a:t>monitorizare</a:t>
            </a:r>
            <a:r>
              <a:rPr lang="en-US" sz="1500" dirty="0" smtClean="0"/>
              <a:t> a </a:t>
            </a:r>
            <a:r>
              <a:rPr lang="en-US" sz="1500" dirty="0" err="1" smtClean="0"/>
              <a:t>performan</a:t>
            </a:r>
            <a:r>
              <a:rPr lang="ro-RO" sz="1500" dirty="0" smtClean="0"/>
              <a:t>ț</a:t>
            </a:r>
            <a:r>
              <a:rPr lang="en-US" sz="1500" dirty="0" err="1" smtClean="0"/>
              <a:t>ei</a:t>
            </a:r>
            <a:r>
              <a:rPr lang="en-US" sz="1500" dirty="0" smtClean="0"/>
              <a:t> </a:t>
            </a:r>
            <a:r>
              <a:rPr lang="ro-RO" sz="1500" dirty="0" smtClean="0"/>
              <a:t>î</a:t>
            </a:r>
            <a:r>
              <a:rPr lang="en-US" sz="1500" dirty="0" err="1" smtClean="0"/>
              <a:t>ntreprinderilor</a:t>
            </a:r>
            <a:r>
              <a:rPr lang="en-US" sz="1500" dirty="0" smtClean="0"/>
              <a:t> </a:t>
            </a:r>
            <a:r>
              <a:rPr lang="en-US" sz="1500" dirty="0" smtClean="0"/>
              <a:t>de stat la MFP</a:t>
            </a:r>
          </a:p>
          <a:p>
            <a:pPr lvl="1"/>
            <a:r>
              <a:rPr lang="en-US" sz="1500" dirty="0" err="1" smtClean="0"/>
              <a:t>Introducerea</a:t>
            </a:r>
            <a:r>
              <a:rPr lang="en-US" sz="1500" dirty="0" smtClean="0"/>
              <a:t> </a:t>
            </a:r>
            <a:r>
              <a:rPr lang="en-US" sz="1500" dirty="0" smtClean="0"/>
              <a:t>gradual</a:t>
            </a:r>
            <a:r>
              <a:rPr lang="ro-RO" sz="1500" dirty="0" smtClean="0"/>
              <a:t>ă </a:t>
            </a:r>
            <a:r>
              <a:rPr lang="ro-RO" sz="1500" dirty="0" smtClean="0"/>
              <a:t>a </a:t>
            </a:r>
            <a:r>
              <a:rPr lang="ro-RO" sz="1500" dirty="0" smtClean="0"/>
              <a:t>bugetării </a:t>
            </a:r>
            <a:r>
              <a:rPr lang="ro-RO" sz="1500" dirty="0" smtClean="0"/>
              <a:t>pe programe</a:t>
            </a:r>
            <a:r>
              <a:rPr lang="en-US" sz="1500" dirty="0" smtClean="0"/>
              <a:t>: </a:t>
            </a:r>
            <a:r>
              <a:rPr lang="en-US" sz="1500" dirty="0" err="1" smtClean="0"/>
              <a:t>educa</a:t>
            </a:r>
            <a:r>
              <a:rPr lang="ro-RO" sz="1500" dirty="0" smtClean="0"/>
              <a:t>ț</a:t>
            </a:r>
            <a:r>
              <a:rPr lang="en-US" sz="1500" dirty="0" err="1" smtClean="0"/>
              <a:t>ia</a:t>
            </a:r>
            <a:r>
              <a:rPr lang="en-US" sz="1500" dirty="0" smtClean="0"/>
              <a:t> </a:t>
            </a:r>
            <a:r>
              <a:rPr lang="ro-RO" sz="1500" dirty="0" smtClean="0"/>
              <a:t>ș</a:t>
            </a:r>
            <a:r>
              <a:rPr lang="en-US" sz="1500" dirty="0" smtClean="0"/>
              <a:t>i s</a:t>
            </a:r>
            <a:r>
              <a:rPr lang="ro-RO" sz="1500" dirty="0" smtClean="0"/>
              <a:t>ă</a:t>
            </a:r>
            <a:r>
              <a:rPr lang="en-US" sz="1500" dirty="0" smtClean="0"/>
              <a:t>n</a:t>
            </a:r>
            <a:r>
              <a:rPr lang="ro-RO" sz="1500" dirty="0" smtClean="0"/>
              <a:t>ă</a:t>
            </a:r>
            <a:r>
              <a:rPr lang="en-US" sz="1500" dirty="0" err="1" smtClean="0"/>
              <a:t>tatea</a:t>
            </a:r>
            <a:r>
              <a:rPr lang="en-US" sz="1500" dirty="0" smtClean="0"/>
              <a:t> </a:t>
            </a:r>
            <a:r>
              <a:rPr lang="en-US" sz="1500" dirty="0" err="1" smtClean="0"/>
              <a:t>sectoare</a:t>
            </a:r>
            <a:r>
              <a:rPr lang="en-US" sz="1500" dirty="0" smtClean="0"/>
              <a:t> pilot </a:t>
            </a:r>
            <a:r>
              <a:rPr lang="ro-RO" sz="1500" dirty="0" smtClean="0"/>
              <a:t>î</a:t>
            </a:r>
            <a:r>
              <a:rPr lang="en-US" sz="1500" dirty="0" smtClean="0"/>
              <a:t>n </a:t>
            </a:r>
            <a:r>
              <a:rPr lang="en-US" sz="1500" dirty="0" smtClean="0"/>
              <a:t>2017 </a:t>
            </a:r>
          </a:p>
          <a:p>
            <a:pPr lvl="1"/>
            <a:r>
              <a:rPr lang="en-US" sz="1500" dirty="0" err="1" smtClean="0"/>
              <a:t>Alte</a:t>
            </a:r>
            <a:r>
              <a:rPr lang="en-US" sz="1500" dirty="0" smtClean="0"/>
              <a:t> </a:t>
            </a:r>
            <a:r>
              <a:rPr lang="en-US" sz="1500" dirty="0" err="1" smtClean="0"/>
              <a:t>ini</a:t>
            </a:r>
            <a:r>
              <a:rPr lang="ro-RO" sz="1500" dirty="0" smtClean="0"/>
              <a:t>ț</a:t>
            </a:r>
            <a:r>
              <a:rPr lang="en-US" sz="1500" dirty="0" err="1" smtClean="0"/>
              <a:t>iative</a:t>
            </a:r>
            <a:r>
              <a:rPr lang="en-US" sz="1500" dirty="0" smtClean="0"/>
              <a:t>:</a:t>
            </a:r>
          </a:p>
          <a:p>
            <a:pPr lvl="2"/>
            <a:r>
              <a:rPr lang="en-US" sz="1500" dirty="0" err="1" smtClean="0"/>
              <a:t>Consolidarea</a:t>
            </a:r>
            <a:r>
              <a:rPr lang="en-US" sz="1500" dirty="0" smtClean="0"/>
              <a:t> </a:t>
            </a:r>
            <a:r>
              <a:rPr lang="en-US" sz="1500" dirty="0" err="1" smtClean="0"/>
              <a:t>planific</a:t>
            </a:r>
            <a:r>
              <a:rPr lang="ro-RO" sz="1500" dirty="0" smtClean="0"/>
              <a:t>ă</a:t>
            </a:r>
            <a:r>
              <a:rPr lang="en-US" sz="1500" dirty="0" err="1" smtClean="0"/>
              <a:t>rii</a:t>
            </a:r>
            <a:r>
              <a:rPr lang="en-US" sz="1500" dirty="0" smtClean="0"/>
              <a:t> </a:t>
            </a:r>
            <a:r>
              <a:rPr lang="en-US" sz="1500" dirty="0" err="1" smtClean="0"/>
              <a:t>strategice</a:t>
            </a:r>
            <a:r>
              <a:rPr lang="en-US" sz="1500" dirty="0" smtClean="0"/>
              <a:t> </a:t>
            </a:r>
            <a:r>
              <a:rPr lang="ro-RO" sz="1500" dirty="0" smtClean="0"/>
              <a:t>î</a:t>
            </a:r>
            <a:r>
              <a:rPr lang="en-US" sz="1500" dirty="0" smtClean="0"/>
              <a:t>n </a:t>
            </a:r>
            <a:r>
              <a:rPr lang="en-US" sz="1500" dirty="0" err="1" smtClean="0"/>
              <a:t>Cancelaria</a:t>
            </a:r>
            <a:r>
              <a:rPr lang="en-US" sz="1500" dirty="0" smtClean="0"/>
              <a:t> </a:t>
            </a:r>
            <a:r>
              <a:rPr lang="en-US" sz="1500" dirty="0" err="1" smtClean="0"/>
              <a:t>Primului</a:t>
            </a:r>
            <a:r>
              <a:rPr lang="en-US" sz="1500" dirty="0" smtClean="0"/>
              <a:t> </a:t>
            </a:r>
            <a:r>
              <a:rPr lang="en-US" sz="1500" dirty="0" err="1" smtClean="0"/>
              <a:t>Ministru</a:t>
            </a:r>
            <a:endParaRPr lang="en-US" sz="1500" dirty="0" smtClean="0"/>
          </a:p>
          <a:p>
            <a:pPr lvl="2"/>
            <a:r>
              <a:rPr lang="en-US" sz="1500" dirty="0" err="1" smtClean="0"/>
              <a:t>Introducerea</a:t>
            </a:r>
            <a:r>
              <a:rPr lang="en-US" sz="1500" dirty="0" smtClean="0"/>
              <a:t> </a:t>
            </a:r>
            <a:r>
              <a:rPr lang="en-US" sz="1500" dirty="0" err="1" smtClean="0"/>
              <a:t>achizi</a:t>
            </a:r>
            <a:r>
              <a:rPr lang="ro-RO" sz="1500" dirty="0" smtClean="0"/>
              <a:t>ț</a:t>
            </a:r>
            <a:r>
              <a:rPr lang="en-US" sz="1500" dirty="0" err="1" smtClean="0"/>
              <a:t>iilor</a:t>
            </a:r>
            <a:r>
              <a:rPr lang="en-US" sz="1500" dirty="0" smtClean="0"/>
              <a:t> </a:t>
            </a:r>
            <a:r>
              <a:rPr lang="en-US" sz="1500" dirty="0" err="1" smtClean="0"/>
              <a:t>publice</a:t>
            </a:r>
            <a:r>
              <a:rPr lang="en-US" sz="1500" dirty="0" smtClean="0"/>
              <a:t> </a:t>
            </a:r>
            <a:r>
              <a:rPr lang="en-US" sz="1500" dirty="0" err="1" smtClean="0"/>
              <a:t>centraliza</a:t>
            </a:r>
            <a:r>
              <a:rPr lang="ro-RO" sz="1500" dirty="0" smtClean="0"/>
              <a:t>t</a:t>
            </a:r>
            <a:r>
              <a:rPr lang="en-US" sz="1500" dirty="0" smtClean="0"/>
              <a:t>e </a:t>
            </a:r>
            <a:r>
              <a:rPr lang="ro-RO" sz="1500" dirty="0" smtClean="0"/>
              <a:t>î</a:t>
            </a:r>
            <a:r>
              <a:rPr lang="en-US" sz="1500" dirty="0" smtClean="0"/>
              <a:t>n s</a:t>
            </a:r>
            <a:r>
              <a:rPr lang="ro-RO" sz="1500" dirty="0" smtClean="0"/>
              <a:t>ă</a:t>
            </a:r>
            <a:r>
              <a:rPr lang="en-US" sz="1500" dirty="0" smtClean="0"/>
              <a:t>n</a:t>
            </a:r>
            <a:r>
              <a:rPr lang="ro-RO" sz="1500" dirty="0" smtClean="0"/>
              <a:t>ă</a:t>
            </a:r>
            <a:r>
              <a:rPr lang="en-US" sz="1500" dirty="0" err="1" smtClean="0"/>
              <a:t>tate</a:t>
            </a:r>
            <a:endParaRPr lang="en-US" sz="1500" dirty="0" smtClean="0"/>
          </a:p>
          <a:p>
            <a:pPr lvl="2"/>
            <a:r>
              <a:rPr lang="en-US" sz="1500" dirty="0" err="1" smtClean="0"/>
              <a:t>Modificarea</a:t>
            </a:r>
            <a:r>
              <a:rPr lang="en-US" sz="1500" dirty="0" smtClean="0"/>
              <a:t> </a:t>
            </a:r>
            <a:r>
              <a:rPr lang="en-US" sz="1500" dirty="0" err="1" smtClean="0"/>
              <a:t>cadrului</a:t>
            </a:r>
            <a:r>
              <a:rPr lang="en-US" sz="1500" dirty="0" smtClean="0"/>
              <a:t> </a:t>
            </a:r>
            <a:r>
              <a:rPr lang="en-US" sz="1500" dirty="0" err="1" smtClean="0"/>
              <a:t>pentru</a:t>
            </a:r>
            <a:r>
              <a:rPr lang="en-US" sz="1500" dirty="0" smtClean="0"/>
              <a:t> </a:t>
            </a:r>
            <a:r>
              <a:rPr lang="en-US" sz="1500" dirty="0" err="1" smtClean="0"/>
              <a:t>achizi</a:t>
            </a:r>
            <a:r>
              <a:rPr lang="ro-RO" sz="1500" dirty="0" smtClean="0"/>
              <a:t>ț</a:t>
            </a:r>
            <a:r>
              <a:rPr lang="en-US" sz="1500" dirty="0" smtClean="0"/>
              <a:t>ii </a:t>
            </a:r>
            <a:r>
              <a:rPr lang="en-US" sz="1500" dirty="0" err="1" smtClean="0"/>
              <a:t>publice</a:t>
            </a:r>
            <a:endParaRPr lang="en-US" sz="15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79571"/>
              </p:ext>
            </p:extLst>
          </p:nvPr>
        </p:nvGraphicFramePr>
        <p:xfrm>
          <a:off x="6374674" y="2155507"/>
          <a:ext cx="5590903" cy="3330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83383" y="1690688"/>
            <a:ext cx="5556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Cheltuieli</a:t>
            </a:r>
            <a:r>
              <a:rPr lang="en-US" dirty="0" smtClean="0"/>
              <a:t> </a:t>
            </a:r>
            <a:r>
              <a:rPr lang="en-US" dirty="0" err="1" smtClean="0"/>
              <a:t>investi</a:t>
            </a:r>
            <a:r>
              <a:rPr lang="ro-RO" dirty="0" smtClean="0"/>
              <a:t>ț</a:t>
            </a:r>
            <a:r>
              <a:rPr lang="en-US" dirty="0" smtClean="0"/>
              <a:t>ii </a:t>
            </a:r>
            <a:r>
              <a:rPr lang="en-US" dirty="0" err="1" smtClean="0"/>
              <a:t>publice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smtClean="0"/>
              <a:t>PIB (%),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593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537" y="2873193"/>
            <a:ext cx="10515600" cy="1325563"/>
          </a:xfrm>
        </p:spPr>
        <p:txBody>
          <a:bodyPr/>
          <a:lstStyle/>
          <a:p>
            <a:pPr algn="ctr"/>
            <a:r>
              <a:rPr lang="en-US" b="1" dirty="0" err="1" smtClean="0"/>
              <a:t>Mul</a:t>
            </a:r>
            <a:r>
              <a:rPr lang="ro-RO" b="1" dirty="0" smtClean="0"/>
              <a:t>ț</a:t>
            </a:r>
            <a:r>
              <a:rPr lang="en-US" b="1" dirty="0" err="1" smtClean="0"/>
              <a:t>umesc</a:t>
            </a:r>
            <a:r>
              <a:rPr lang="ro-RO" b="1" dirty="0" smtClean="0"/>
              <a:t>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5283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909</Words>
  <Application>Microsoft Office PowerPoint</Application>
  <PresentationFormat>Widescreen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Politica fiscală și reformele structurale</vt:lpstr>
      <vt:lpstr>Cuprins</vt:lpstr>
      <vt:lpstr>Ce sunt reformele structurale?</vt:lpstr>
      <vt:lpstr>Reforma întreprinderilor de stat</vt:lpstr>
      <vt:lpstr>Reforma întreprinderilor de stat</vt:lpstr>
      <vt:lpstr>Reforma finanțelor publice</vt:lpstr>
      <vt:lpstr>Reforma finanțelor publice</vt:lpstr>
      <vt:lpstr>Reforma finanțelor publice</vt:lpstr>
      <vt:lpstr>Mulțumesc!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Relaxarea fiscală și politicile structurale</dc:title>
  <dc:creator>Catalin Pauna</dc:creator>
  <cp:lastModifiedBy>Raluca Marina Banioti</cp:lastModifiedBy>
  <cp:revision>50</cp:revision>
  <dcterms:created xsi:type="dcterms:W3CDTF">2015-10-26T08:58:37Z</dcterms:created>
  <dcterms:modified xsi:type="dcterms:W3CDTF">2015-10-27T14:53:09Z</dcterms:modified>
</cp:coreProperties>
</file>